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1"/>
  </p:sldMasterIdLst>
  <p:notesMasterIdLst>
    <p:notesMasterId r:id="rId25"/>
  </p:notesMasterIdLst>
  <p:handoutMasterIdLst>
    <p:handoutMasterId r:id="rId26"/>
  </p:handoutMasterIdLst>
  <p:sldIdLst>
    <p:sldId id="339" r:id="rId2"/>
    <p:sldId id="387" r:id="rId3"/>
    <p:sldId id="411" r:id="rId4"/>
    <p:sldId id="427" r:id="rId5"/>
    <p:sldId id="413" r:id="rId6"/>
    <p:sldId id="417" r:id="rId7"/>
    <p:sldId id="418" r:id="rId8"/>
    <p:sldId id="428" r:id="rId9"/>
    <p:sldId id="435" r:id="rId10"/>
    <p:sldId id="419" r:id="rId11"/>
    <p:sldId id="429" r:id="rId12"/>
    <p:sldId id="420" r:id="rId13"/>
    <p:sldId id="430" r:id="rId14"/>
    <p:sldId id="431" r:id="rId15"/>
    <p:sldId id="421" r:id="rId16"/>
    <p:sldId id="432" r:id="rId17"/>
    <p:sldId id="422" r:id="rId18"/>
    <p:sldId id="433" r:id="rId19"/>
    <p:sldId id="424" r:id="rId20"/>
    <p:sldId id="434" r:id="rId21"/>
    <p:sldId id="425" r:id="rId22"/>
    <p:sldId id="423" r:id="rId23"/>
    <p:sldId id="426" r:id="rId2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5">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6B6B"/>
    <a:srgbClr val="B0C86B"/>
    <a:srgbClr val="005EA4"/>
    <a:srgbClr val="5C99C6"/>
    <a:srgbClr val="FFFF00"/>
    <a:srgbClr val="66CCFF"/>
    <a:srgbClr val="FFFFCC"/>
    <a:srgbClr val="F8F8F8"/>
    <a:srgbClr val="FFFF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0" autoAdjust="0"/>
    <p:restoredTop sz="78892" autoAdjust="0"/>
  </p:normalViewPr>
  <p:slideViewPr>
    <p:cSldViewPr snapToObjects="1">
      <p:cViewPr varScale="1">
        <p:scale>
          <a:sx n="70" d="100"/>
          <a:sy n="70" d="100"/>
        </p:scale>
        <p:origin x="154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96" d="100"/>
          <a:sy n="96" d="100"/>
        </p:scale>
        <p:origin x="3504" y="72"/>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1"/>
            <a:ext cx="3169920" cy="480474"/>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lvl1pPr eaLnBrk="1" hangingPunct="1">
              <a:defRPr sz="1300">
                <a:latin typeface="Arial" charset="0"/>
              </a:defRPr>
            </a:lvl1pPr>
          </a:lstStyle>
          <a:p>
            <a:endParaRPr lang="en-US"/>
          </a:p>
        </p:txBody>
      </p:sp>
      <p:sp>
        <p:nvSpPr>
          <p:cNvPr id="37891" name="Rectangle 3"/>
          <p:cNvSpPr>
            <a:spLocks noGrp="1" noChangeArrowheads="1"/>
          </p:cNvSpPr>
          <p:nvPr>
            <p:ph type="dt" sz="quarter" idx="1"/>
          </p:nvPr>
        </p:nvSpPr>
        <p:spPr bwMode="auto">
          <a:xfrm>
            <a:off x="4143587" y="1"/>
            <a:ext cx="3169920" cy="480474"/>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lvl1pPr algn="r" eaLnBrk="1" hangingPunct="1">
              <a:defRPr sz="1300">
                <a:latin typeface="Arial" charset="0"/>
              </a:defRPr>
            </a:lvl1pPr>
          </a:lstStyle>
          <a:p>
            <a:endParaRPr lang="en-US"/>
          </a:p>
        </p:txBody>
      </p:sp>
      <p:sp>
        <p:nvSpPr>
          <p:cNvPr id="37892" name="Rectangle 4"/>
          <p:cNvSpPr>
            <a:spLocks noGrp="1" noChangeArrowheads="1"/>
          </p:cNvSpPr>
          <p:nvPr>
            <p:ph type="ftr" sz="quarter" idx="2"/>
          </p:nvPr>
        </p:nvSpPr>
        <p:spPr bwMode="auto">
          <a:xfrm>
            <a:off x="0" y="9119069"/>
            <a:ext cx="3169920" cy="480474"/>
          </a:xfrm>
          <a:prstGeom prst="rect">
            <a:avLst/>
          </a:prstGeom>
          <a:noFill/>
          <a:ln w="9525">
            <a:noFill/>
            <a:miter lim="800000"/>
            <a:headEnd/>
            <a:tailEnd/>
          </a:ln>
          <a:effectLst/>
        </p:spPr>
        <p:txBody>
          <a:bodyPr vert="horz" wrap="square" lIns="96323" tIns="48161" rIns="96323" bIns="48161" numCol="1" anchor="b" anchorCtr="0" compatLnSpc="1">
            <a:prstTxWarp prst="textNoShape">
              <a:avLst/>
            </a:prstTxWarp>
          </a:bodyPr>
          <a:lstStyle>
            <a:lvl1pPr eaLnBrk="1" hangingPunct="1">
              <a:defRPr sz="1300">
                <a:latin typeface="Arial" charset="0"/>
              </a:defRPr>
            </a:lvl1pPr>
          </a:lstStyle>
          <a:p>
            <a:endParaRPr lang="en-US"/>
          </a:p>
        </p:txBody>
      </p:sp>
      <p:sp>
        <p:nvSpPr>
          <p:cNvPr id="37893" name="Rectangle 5"/>
          <p:cNvSpPr>
            <a:spLocks noGrp="1" noChangeArrowheads="1"/>
          </p:cNvSpPr>
          <p:nvPr>
            <p:ph type="sldNum" sz="quarter" idx="3"/>
          </p:nvPr>
        </p:nvSpPr>
        <p:spPr bwMode="auto">
          <a:xfrm>
            <a:off x="4143587" y="9119069"/>
            <a:ext cx="3169920" cy="480474"/>
          </a:xfrm>
          <a:prstGeom prst="rect">
            <a:avLst/>
          </a:prstGeom>
          <a:noFill/>
          <a:ln w="9525">
            <a:noFill/>
            <a:miter lim="800000"/>
            <a:headEnd/>
            <a:tailEnd/>
          </a:ln>
          <a:effectLst/>
        </p:spPr>
        <p:txBody>
          <a:bodyPr vert="horz" wrap="square" lIns="96323" tIns="48161" rIns="96323" bIns="48161" numCol="1" anchor="b" anchorCtr="0" compatLnSpc="1">
            <a:prstTxWarp prst="textNoShape">
              <a:avLst/>
            </a:prstTxWarp>
          </a:bodyPr>
          <a:lstStyle>
            <a:lvl1pPr algn="r" eaLnBrk="1" hangingPunct="1">
              <a:defRPr sz="1300">
                <a:latin typeface="Arial" charset="0"/>
              </a:defRPr>
            </a:lvl1pPr>
          </a:lstStyle>
          <a:p>
            <a:fld id="{005FE1D8-427E-4C6D-9C0B-0647D5181021}" type="slidenum">
              <a:rPr lang="en-US"/>
              <a:pPr/>
              <a:t>‹#›</a:t>
            </a:fld>
            <a:endParaRPr lang="en-US"/>
          </a:p>
        </p:txBody>
      </p:sp>
    </p:spTree>
    <p:extLst>
      <p:ext uri="{BB962C8B-B14F-4D97-AF65-F5344CB8AC3E}">
        <p14:creationId xmlns:p14="http://schemas.microsoft.com/office/powerpoint/2010/main" val="760380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1"/>
            <a:ext cx="3169920" cy="480474"/>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lvl1pPr eaLnBrk="1" hangingPunct="1">
              <a:defRPr sz="1300">
                <a:latin typeface="Arial" charset="0"/>
              </a:defRPr>
            </a:lvl1pPr>
          </a:lstStyle>
          <a:p>
            <a:endParaRPr lang="en-US"/>
          </a:p>
        </p:txBody>
      </p:sp>
      <p:sp>
        <p:nvSpPr>
          <p:cNvPr id="39939" name="Rectangle 3"/>
          <p:cNvSpPr>
            <a:spLocks noGrp="1" noChangeArrowheads="1"/>
          </p:cNvSpPr>
          <p:nvPr>
            <p:ph type="dt" idx="1"/>
          </p:nvPr>
        </p:nvSpPr>
        <p:spPr bwMode="auto">
          <a:xfrm>
            <a:off x="4143587" y="1"/>
            <a:ext cx="3169920" cy="480474"/>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lvl1pPr algn="r" eaLnBrk="1" hangingPunct="1">
              <a:defRPr sz="1300">
                <a:latin typeface="Arial" charset="0"/>
              </a:defRPr>
            </a:lvl1pPr>
          </a:lstStyle>
          <a:p>
            <a:endParaRPr lang="en-US"/>
          </a:p>
        </p:txBody>
      </p:sp>
      <p:sp>
        <p:nvSpPr>
          <p:cNvPr id="3994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731520" y="4561191"/>
            <a:ext cx="5852160" cy="4319297"/>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9119069"/>
            <a:ext cx="3169920" cy="480474"/>
          </a:xfrm>
          <a:prstGeom prst="rect">
            <a:avLst/>
          </a:prstGeom>
          <a:noFill/>
          <a:ln w="9525">
            <a:noFill/>
            <a:miter lim="800000"/>
            <a:headEnd/>
            <a:tailEnd/>
          </a:ln>
          <a:effectLst/>
        </p:spPr>
        <p:txBody>
          <a:bodyPr vert="horz" wrap="square" lIns="96323" tIns="48161" rIns="96323" bIns="48161" numCol="1" anchor="b" anchorCtr="0" compatLnSpc="1">
            <a:prstTxWarp prst="textNoShape">
              <a:avLst/>
            </a:prstTxWarp>
          </a:bodyPr>
          <a:lstStyle>
            <a:lvl1pPr eaLnBrk="1" hangingPunct="1">
              <a:defRPr sz="1300">
                <a:latin typeface="Arial" charset="0"/>
              </a:defRPr>
            </a:lvl1pPr>
          </a:lstStyle>
          <a:p>
            <a:endParaRPr lang="en-US"/>
          </a:p>
        </p:txBody>
      </p:sp>
      <p:sp>
        <p:nvSpPr>
          <p:cNvPr id="39943" name="Rectangle 7"/>
          <p:cNvSpPr>
            <a:spLocks noGrp="1" noChangeArrowheads="1"/>
          </p:cNvSpPr>
          <p:nvPr>
            <p:ph type="sldNum" sz="quarter" idx="5"/>
          </p:nvPr>
        </p:nvSpPr>
        <p:spPr bwMode="auto">
          <a:xfrm>
            <a:off x="4143587" y="9119069"/>
            <a:ext cx="3169920" cy="480474"/>
          </a:xfrm>
          <a:prstGeom prst="rect">
            <a:avLst/>
          </a:prstGeom>
          <a:noFill/>
          <a:ln w="9525">
            <a:noFill/>
            <a:miter lim="800000"/>
            <a:headEnd/>
            <a:tailEnd/>
          </a:ln>
          <a:effectLst/>
        </p:spPr>
        <p:txBody>
          <a:bodyPr vert="horz" wrap="square" lIns="96323" tIns="48161" rIns="96323" bIns="48161" numCol="1" anchor="b" anchorCtr="0" compatLnSpc="1">
            <a:prstTxWarp prst="textNoShape">
              <a:avLst/>
            </a:prstTxWarp>
          </a:bodyPr>
          <a:lstStyle>
            <a:lvl1pPr algn="r" eaLnBrk="1" hangingPunct="1">
              <a:defRPr sz="1300">
                <a:latin typeface="Arial" charset="0"/>
              </a:defRPr>
            </a:lvl1pPr>
          </a:lstStyle>
          <a:p>
            <a:fld id="{9F4EC3E2-6511-4B83-BF32-064810034D7E}" type="slidenum">
              <a:rPr lang="en-US"/>
              <a:pPr/>
              <a:t>‹#›</a:t>
            </a:fld>
            <a:endParaRPr lang="en-US"/>
          </a:p>
        </p:txBody>
      </p:sp>
    </p:spTree>
    <p:extLst>
      <p:ext uri="{BB962C8B-B14F-4D97-AF65-F5344CB8AC3E}">
        <p14:creationId xmlns:p14="http://schemas.microsoft.com/office/powerpoint/2010/main" val="11781408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uremilksupply.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Arial" charset="0"/>
                <a:ea typeface="+mn-ea"/>
                <a:cs typeface="+mn-cs"/>
              </a:rPr>
              <a:t>Welcome to this video introduction covering the basics of Foot &amp; Mouth Disease. Of all the natural or man-made disasters which could befall the U.S. dairy industry, none would be more devastating than the introduction of a rapidly spreading foreign animal disease like Foot and Mouth. </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7ED73661-47CA-49E2-BEEC-72EC7182B82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54050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As shown here in red, we can see that at any given time there are actually more countries in the world infected with Foot and Mouth Disease than are free of it. These infected counties serve as a reservoir, sporadically causing disease outbreaks in previously free areas. </a:t>
            </a:r>
            <a:endParaRPr lang="en-US" b="1" dirty="0"/>
          </a:p>
        </p:txBody>
      </p:sp>
      <p:sp>
        <p:nvSpPr>
          <p:cNvPr id="4" name="Slide Number Placeholder 3"/>
          <p:cNvSpPr>
            <a:spLocks noGrp="1"/>
          </p:cNvSpPr>
          <p:nvPr>
            <p:ph type="sldNum" sz="quarter" idx="10"/>
          </p:nvPr>
        </p:nvSpPr>
        <p:spPr/>
        <p:txBody>
          <a:bodyPr/>
          <a:lstStyle/>
          <a:p>
            <a:fld id="{9F4EC3E2-6511-4B83-BF32-064810034D7E}" type="slidenum">
              <a:rPr lang="en-US" smtClean="0"/>
              <a:pPr/>
              <a:t>10</a:t>
            </a:fld>
            <a:endParaRPr lang="en-US"/>
          </a:p>
        </p:txBody>
      </p:sp>
    </p:spTree>
    <p:extLst>
      <p:ext uri="{BB962C8B-B14F-4D97-AF65-F5344CB8AC3E}">
        <p14:creationId xmlns:p14="http://schemas.microsoft.com/office/powerpoint/2010/main" val="25477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Some major outbreaks in countries designated as free include a second United Kingdom outbreak in 2007, separate outbreaks in 2010 in South Korea and Japan and Egypt in 2012.</a:t>
            </a:r>
            <a:endParaRPr lang="en-US"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11</a:t>
            </a:fld>
            <a:endParaRPr lang="en-US"/>
          </a:p>
        </p:txBody>
      </p:sp>
    </p:spTree>
    <p:extLst>
      <p:ext uri="{BB962C8B-B14F-4D97-AF65-F5344CB8AC3E}">
        <p14:creationId xmlns:p14="http://schemas.microsoft.com/office/powerpoint/2010/main" val="2029542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So, what does Foot and Mouth disease look like in cattle? As the name suggests, the virus causes blisters on the skin in the mouth and on the tongue. These blisters can break open leaving painful ulcers. In advanced cases much of the skin or mucus membranes can slough leaving large exposed areas.</a:t>
            </a:r>
          </a:p>
        </p:txBody>
      </p:sp>
      <p:sp>
        <p:nvSpPr>
          <p:cNvPr id="4" name="Slide Number Placeholder 3"/>
          <p:cNvSpPr>
            <a:spLocks noGrp="1"/>
          </p:cNvSpPr>
          <p:nvPr>
            <p:ph type="sldNum" sz="quarter" idx="10"/>
          </p:nvPr>
        </p:nvSpPr>
        <p:spPr/>
        <p:txBody>
          <a:bodyPr/>
          <a:lstStyle/>
          <a:p>
            <a:fld id="{9F4EC3E2-6511-4B83-BF32-064810034D7E}" type="slidenum">
              <a:rPr lang="en-US" smtClean="0"/>
              <a:pPr/>
              <a:t>12</a:t>
            </a:fld>
            <a:endParaRPr lang="en-US"/>
          </a:p>
        </p:txBody>
      </p:sp>
    </p:spTree>
    <p:extLst>
      <p:ext uri="{BB962C8B-B14F-4D97-AF65-F5344CB8AC3E}">
        <p14:creationId xmlns:p14="http://schemas.microsoft.com/office/powerpoint/2010/main" val="3079760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Also as the name suggests the disease can also attack the feet causing blisters, ulcers and sloughing of the skin, especially between the claws and at the margin of the skin and the hooves.</a:t>
            </a:r>
          </a:p>
        </p:txBody>
      </p:sp>
      <p:sp>
        <p:nvSpPr>
          <p:cNvPr id="4" name="Slide Number Placeholder 3"/>
          <p:cNvSpPr>
            <a:spLocks noGrp="1"/>
          </p:cNvSpPr>
          <p:nvPr>
            <p:ph type="sldNum" sz="quarter" idx="10"/>
          </p:nvPr>
        </p:nvSpPr>
        <p:spPr/>
        <p:txBody>
          <a:bodyPr/>
          <a:lstStyle/>
          <a:p>
            <a:fld id="{9F4EC3E2-6511-4B83-BF32-064810034D7E}" type="slidenum">
              <a:rPr lang="en-US" smtClean="0"/>
              <a:pPr/>
              <a:t>13</a:t>
            </a:fld>
            <a:endParaRPr lang="en-US"/>
          </a:p>
        </p:txBody>
      </p:sp>
    </p:spTree>
    <p:extLst>
      <p:ext uri="{BB962C8B-B14F-4D97-AF65-F5344CB8AC3E}">
        <p14:creationId xmlns:p14="http://schemas.microsoft.com/office/powerpoint/2010/main" val="7666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Lastly, blisters and ulcers can frequently be found on the teats. While Foot and Mouth Disease only rarely kills adult animals, these painful lesions cause animals to go off feed causing their weight gain and milk production to plummet.</a:t>
            </a:r>
            <a:endParaRPr lang="en-US" dirty="0" smtClean="0"/>
          </a:p>
        </p:txBody>
      </p:sp>
      <p:sp>
        <p:nvSpPr>
          <p:cNvPr id="4" name="Slide Number Placeholder 3"/>
          <p:cNvSpPr>
            <a:spLocks noGrp="1"/>
          </p:cNvSpPr>
          <p:nvPr>
            <p:ph type="sldNum" sz="quarter" idx="10"/>
          </p:nvPr>
        </p:nvSpPr>
        <p:spPr/>
        <p:txBody>
          <a:bodyPr/>
          <a:lstStyle/>
          <a:p>
            <a:fld id="{9F4EC3E2-6511-4B83-BF32-064810034D7E}" type="slidenum">
              <a:rPr lang="en-US" smtClean="0"/>
              <a:pPr/>
              <a:t>14</a:t>
            </a:fld>
            <a:endParaRPr lang="en-US"/>
          </a:p>
        </p:txBody>
      </p:sp>
    </p:spTree>
    <p:extLst>
      <p:ext uri="{BB962C8B-B14F-4D97-AF65-F5344CB8AC3E}">
        <p14:creationId xmlns:p14="http://schemas.microsoft.com/office/powerpoint/2010/main" val="4162582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So, how can the Foot and Mouth Disease virus be spread to healthy cattle? An infected cow can spread the disease through saliva, breath or the fluid from blisters on the cow’s mouth, teats or feet. This type of direct transfer can occur across a fence line within a herd, or, across a fence line from a neighboring herd. The virus is also found in the urine and manure of infected cattle, in their milk and even in bull semen, including frozen semen. So you can see that virtually any bodily fluid from an infected cow can infect other animals.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15</a:t>
            </a:fld>
            <a:endParaRPr lang="en-US"/>
          </a:p>
        </p:txBody>
      </p:sp>
    </p:spTree>
    <p:extLst>
      <p:ext uri="{BB962C8B-B14F-4D97-AF65-F5344CB8AC3E}">
        <p14:creationId xmlns:p14="http://schemas.microsoft.com/office/powerpoint/2010/main" val="913188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Perhaps the most important thing to know about Foot and Mouth Disease however, is that normal appearing cattle can spread the disease, shedding the virus in bodily fluids 2 to 4 days </a:t>
            </a:r>
            <a:r>
              <a:rPr lang="en-US" sz="1200" b="1" u="sng" kern="1200" dirty="0" smtClean="0">
                <a:solidFill>
                  <a:schemeClr val="tx1"/>
                </a:solidFill>
                <a:effectLst/>
                <a:latin typeface="Arial" charset="0"/>
                <a:ea typeface="+mn-ea"/>
                <a:cs typeface="+mn-cs"/>
              </a:rPr>
              <a:t>before</a:t>
            </a:r>
            <a:r>
              <a:rPr lang="en-US" sz="1200" b="1" kern="1200" dirty="0" smtClean="0">
                <a:solidFill>
                  <a:schemeClr val="tx1"/>
                </a:solidFill>
                <a:effectLst/>
                <a:latin typeface="Arial" charset="0"/>
                <a:ea typeface="+mn-ea"/>
                <a:cs typeface="+mn-cs"/>
              </a:rPr>
              <a:t> clinical signs appear.  This is why bio-security measures are so important during a Foot and Mouth outbreak in an area. </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F4EC3E2-6511-4B83-BF32-064810034D7E}" type="slidenum">
              <a:rPr lang="en-US" smtClean="0"/>
              <a:pPr/>
              <a:t>16</a:t>
            </a:fld>
            <a:endParaRPr lang="en-US"/>
          </a:p>
        </p:txBody>
      </p:sp>
    </p:spTree>
    <p:extLst>
      <p:ext uri="{BB962C8B-B14F-4D97-AF65-F5344CB8AC3E}">
        <p14:creationId xmlns:p14="http://schemas.microsoft.com/office/powerpoint/2010/main" val="380162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Critical information for producers is that the Foot and Mouth Disease virus can also be carried on equipment from an infected farm to an uninfected farm. The virus can be carried on clothing like boots and coveralls, and on vehicles and equipment shared between farms.  </a:t>
            </a:r>
          </a:p>
          <a:p>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17</a:t>
            </a:fld>
            <a:endParaRPr lang="en-US"/>
          </a:p>
        </p:txBody>
      </p:sp>
    </p:spTree>
    <p:extLst>
      <p:ext uri="{BB962C8B-B14F-4D97-AF65-F5344CB8AC3E}">
        <p14:creationId xmlns:p14="http://schemas.microsoft.com/office/powerpoint/2010/main" val="395980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Dairy visitors who can carry the virus on their vehicles or clothing include feed deliveries and livestock trailers, vet trucks, foot trimers, dead haulers and service and repair personnel. One of the biggest concerns is virus transfer on a milk tanker which might be traveling to other dairies or which cross paths with contaminated trucks at the processing plant.</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F4EC3E2-6511-4B83-BF32-064810034D7E}" type="slidenum">
              <a:rPr lang="en-US" smtClean="0"/>
              <a:pPr/>
              <a:t>18</a:t>
            </a:fld>
            <a:endParaRPr lang="en-US"/>
          </a:p>
        </p:txBody>
      </p:sp>
    </p:spTree>
    <p:extLst>
      <p:ext uri="{BB962C8B-B14F-4D97-AF65-F5344CB8AC3E}">
        <p14:creationId xmlns:p14="http://schemas.microsoft.com/office/powerpoint/2010/main" val="2878472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b="1" dirty="0"/>
              <a:t>Now that you how the virus can be </a:t>
            </a:r>
            <a:r>
              <a:rPr lang="en-US" b="1" dirty="0" smtClean="0"/>
              <a:t>spread, </a:t>
            </a:r>
            <a:r>
              <a:rPr lang="en-US" b="1" dirty="0"/>
              <a:t>you might be wondering, can I use this information to protect my herd during an outbreak? In the United Kingdom farms practicing good bio-security procedures were 5 times less likely to become infected</a:t>
            </a:r>
            <a:r>
              <a:rPr lang="en-US" b="1" dirty="0" smtClean="0"/>
              <a:t>.</a:t>
            </a:r>
            <a:endParaRPr lang="en-US" dirty="0"/>
          </a:p>
        </p:txBody>
      </p:sp>
      <p:sp>
        <p:nvSpPr>
          <p:cNvPr id="4" name="Slide Number Placeholder 3"/>
          <p:cNvSpPr>
            <a:spLocks noGrp="1"/>
          </p:cNvSpPr>
          <p:nvPr>
            <p:ph type="sldNum" sz="quarter" idx="10"/>
          </p:nvPr>
        </p:nvSpPr>
        <p:spPr/>
        <p:txBody>
          <a:bodyPr/>
          <a:lstStyle/>
          <a:p>
            <a:fld id="{9F4EC3E2-6511-4B83-BF32-064810034D7E}" type="slidenum">
              <a:rPr lang="en-US" smtClean="0"/>
              <a:pPr/>
              <a:t>19</a:t>
            </a:fld>
            <a:endParaRPr lang="en-US"/>
          </a:p>
        </p:txBody>
      </p:sp>
    </p:spTree>
    <p:extLst>
      <p:ext uri="{BB962C8B-B14F-4D97-AF65-F5344CB8AC3E}">
        <p14:creationId xmlns:p14="http://schemas.microsoft.com/office/powerpoint/2010/main" val="6595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Arial" charset="0"/>
                <a:ea typeface="+mn-ea"/>
                <a:cs typeface="+mn-cs"/>
              </a:rPr>
              <a:t>This video will describe how Foot and Mouth is spread between animals, the types of regulatory actions that may be taken during an outbreak and how you may be able to protect your farm and even ship milk during an outbreak through the Secure Milk Supply Plan.</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2</a:t>
            </a:fld>
            <a:endParaRPr lang="en-US"/>
          </a:p>
        </p:txBody>
      </p:sp>
    </p:spTree>
    <p:extLst>
      <p:ext uri="{BB962C8B-B14F-4D97-AF65-F5344CB8AC3E}">
        <p14:creationId xmlns:p14="http://schemas.microsoft.com/office/powerpoint/2010/main" val="3378580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Arial" charset="0"/>
                <a:ea typeface="+mn-ea"/>
                <a:cs typeface="+mn-cs"/>
              </a:rPr>
              <a:t>The take home message</a:t>
            </a:r>
            <a:r>
              <a:rPr lang="en-US" sz="1200" b="1" kern="1200" dirty="0" smtClean="0">
                <a:solidFill>
                  <a:schemeClr val="tx1"/>
                </a:solidFill>
                <a:effectLst/>
                <a:latin typeface="Arial" charset="0"/>
                <a:ea typeface="+mn-ea"/>
                <a:cs typeface="+mn-cs"/>
              </a:rPr>
              <a:t> is that you absolutely can protect your herd during an outbreak.</a:t>
            </a:r>
          </a:p>
          <a:p>
            <a:endParaRPr lang="en-US" sz="1200" kern="1200" dirty="0" smtClean="0">
              <a:solidFill>
                <a:schemeClr val="tx1"/>
              </a:solidFill>
              <a:effectLst/>
              <a:latin typeface="Arial" charset="0"/>
              <a:ea typeface="+mn-ea"/>
              <a:cs typeface="+mn-cs"/>
            </a:endParaRPr>
          </a:p>
          <a:p>
            <a:r>
              <a:rPr lang="en-US" sz="1200" b="1" kern="1200" dirty="0" smtClean="0">
                <a:solidFill>
                  <a:schemeClr val="tx1"/>
                </a:solidFill>
                <a:effectLst/>
                <a:latin typeface="Arial" charset="0"/>
                <a:ea typeface="+mn-ea"/>
                <a:cs typeface="+mn-cs"/>
              </a:rPr>
              <a:t>But even if a dairy farmer can prevent the disease from entering his farm, will he be able to ship milk during a FMD outbreak?</a:t>
            </a:r>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20</a:t>
            </a:fld>
            <a:endParaRPr lang="en-US"/>
          </a:p>
        </p:txBody>
      </p:sp>
    </p:spTree>
    <p:extLst>
      <p:ext uri="{BB962C8B-B14F-4D97-AF65-F5344CB8AC3E}">
        <p14:creationId xmlns:p14="http://schemas.microsoft.com/office/powerpoint/2010/main" val="3147284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During a Foot and Mouth Disease outbreak “control areas” would be established to limit disease spread. In these areas movement of animals and animal products would be restricted by “Stop Movement, or “Quarantine” orders. This would include raw milk movement from dairy farms to their processors.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21</a:t>
            </a:fld>
            <a:endParaRPr lang="en-US"/>
          </a:p>
        </p:txBody>
      </p:sp>
    </p:spTree>
    <p:extLst>
      <p:ext uri="{BB962C8B-B14F-4D97-AF65-F5344CB8AC3E}">
        <p14:creationId xmlns:p14="http://schemas.microsoft.com/office/powerpoint/2010/main" val="534590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Recognizing that this would be devastating to the area’s dairy industry, the USDA and collaborating states have developed a plan called the Secure Milk Supply Plan. The program is voluntary. It provides tools to help you protect your herd. The goal of the SMS Plan is continued movement of milk and milk products. The SMS Plan provides guidance for producers, haulers, processing plants and those issuing movement permits during an outbreak. </a:t>
            </a:r>
          </a:p>
          <a:p>
            <a:endParaRPr lang="en-US" sz="1200" b="1"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Future videos will cover more of the details of the SMS Plan. </a:t>
            </a:r>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22</a:t>
            </a:fld>
            <a:endParaRPr lang="en-US"/>
          </a:p>
        </p:txBody>
      </p:sp>
    </p:spTree>
    <p:extLst>
      <p:ext uri="{BB962C8B-B14F-4D97-AF65-F5344CB8AC3E}">
        <p14:creationId xmlns:p14="http://schemas.microsoft.com/office/powerpoint/2010/main" val="1969864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Yes, you can protect your herd and your business during an outbreak! Talk with your processor field representative or State Department of Ag about participating in the Secure Milk Supply Plan, or visit  </a:t>
            </a:r>
            <a:r>
              <a:rPr lang="en-US" sz="1200" b="1" u="sng" kern="1200" dirty="0" smtClean="0">
                <a:solidFill>
                  <a:schemeClr val="tx1"/>
                </a:solidFill>
                <a:effectLst/>
                <a:latin typeface="Arial" charset="0"/>
                <a:ea typeface="+mn-ea"/>
                <a:cs typeface="+mn-cs"/>
                <a:hlinkClick r:id="rId3"/>
              </a:rPr>
              <a:t>http://securemilksupply.org</a:t>
            </a:r>
            <a:r>
              <a:rPr lang="en-US" sz="1200" b="1" kern="1200" dirty="0" smtClean="0">
                <a:solidFill>
                  <a:schemeClr val="tx1"/>
                </a:solidFill>
                <a:effectLst/>
                <a:latin typeface="Arial" charset="0"/>
                <a:ea typeface="+mn-ea"/>
                <a:cs typeface="+mn-cs"/>
              </a:rPr>
              <a:t>  for more information.</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F4EC3E2-6511-4B83-BF32-064810034D7E}" type="slidenum">
              <a:rPr lang="en-US" smtClean="0"/>
              <a:pPr/>
              <a:t>23</a:t>
            </a:fld>
            <a:endParaRPr lang="en-US"/>
          </a:p>
        </p:txBody>
      </p:sp>
    </p:spTree>
    <p:extLst>
      <p:ext uri="{BB962C8B-B14F-4D97-AF65-F5344CB8AC3E}">
        <p14:creationId xmlns:p14="http://schemas.microsoft.com/office/powerpoint/2010/main" val="365071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257300" y="720725"/>
            <a:ext cx="4802188" cy="36004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Arial" charset="0"/>
                <a:ea typeface="+mn-ea"/>
                <a:cs typeface="+mn-cs"/>
              </a:rPr>
              <a:t>The Foot and Mouth Disease virus, </a:t>
            </a:r>
            <a:r>
              <a:rPr lang="en-US" sz="1200" b="1" i="1" u="sng" kern="1200" dirty="0" smtClean="0">
                <a:solidFill>
                  <a:schemeClr val="tx1"/>
                </a:solidFill>
                <a:effectLst/>
                <a:latin typeface="Arial" charset="0"/>
                <a:ea typeface="+mn-ea"/>
                <a:cs typeface="+mn-cs"/>
              </a:rPr>
              <a:t>while harmless to people,</a:t>
            </a:r>
            <a:r>
              <a:rPr lang="en-US" sz="1200" b="1" i="1" kern="1200" dirty="0" smtClean="0">
                <a:solidFill>
                  <a:schemeClr val="tx1"/>
                </a:solidFill>
                <a:effectLst/>
                <a:latin typeface="Arial" charset="0"/>
                <a:ea typeface="+mn-ea"/>
                <a:cs typeface="+mn-cs"/>
              </a:rPr>
              <a:t> </a:t>
            </a:r>
            <a:r>
              <a:rPr lang="en-US" sz="1200" b="1" kern="1200" dirty="0" smtClean="0">
                <a:solidFill>
                  <a:schemeClr val="tx1"/>
                </a:solidFill>
                <a:effectLst/>
                <a:latin typeface="Arial" charset="0"/>
                <a:ea typeface="+mn-ea"/>
                <a:cs typeface="+mn-cs"/>
              </a:rPr>
              <a:t>is the most contagious disease in the animal kingdom. The virus affects all animals with cloven feet, such as cattle, sheep, goats, and pigs, causing blistering on feet, mouth, and teats. It is not a public health or</a:t>
            </a:r>
            <a:r>
              <a:rPr lang="en-US" sz="1200" b="1" kern="1200" baseline="0" dirty="0" smtClean="0">
                <a:solidFill>
                  <a:schemeClr val="tx1"/>
                </a:solidFill>
                <a:effectLst/>
                <a:latin typeface="Arial" charset="0"/>
                <a:ea typeface="+mn-ea"/>
                <a:cs typeface="+mn-cs"/>
              </a:rPr>
              <a:t> food safety concern.</a:t>
            </a:r>
            <a:endParaRPr lang="en-US" sz="1200" kern="1200" dirty="0">
              <a:solidFill>
                <a:schemeClr val="tx1"/>
              </a:solidFill>
              <a:effectLst/>
              <a:latin typeface="Arial" charset="0"/>
              <a:ea typeface="+mn-ea"/>
              <a:cs typeface="+mn-cs"/>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fld id="{A93FB2E3-C40B-417C-AF28-9BBBB1664BD1}" type="slidenum">
              <a:rPr lang="en-US" sz="1300" smtClean="0">
                <a:latin typeface="Arial" charset="0"/>
              </a:rPr>
              <a:pPr eaLnBrk="1" hangingPunct="1"/>
              <a:t>3</a:t>
            </a:fld>
            <a:endParaRPr lang="en-US" sz="1300" smtClean="0">
              <a:latin typeface="Arial" charset="0"/>
            </a:endParaRPr>
          </a:p>
        </p:txBody>
      </p:sp>
    </p:spTree>
    <p:extLst>
      <p:ext uri="{BB962C8B-B14F-4D97-AF65-F5344CB8AC3E}">
        <p14:creationId xmlns:p14="http://schemas.microsoft.com/office/powerpoint/2010/main" val="158325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There is no treatment. Historically, control has consisted of quarantine herds, testing animals &amp; depopulation of positive herds and adjacent herds. </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F4EC3E2-6511-4B83-BF32-064810034D7E}" type="slidenum">
              <a:rPr lang="en-US" smtClean="0"/>
              <a:pPr/>
              <a:t>4</a:t>
            </a:fld>
            <a:endParaRPr lang="en-US"/>
          </a:p>
        </p:txBody>
      </p:sp>
    </p:spTree>
    <p:extLst>
      <p:ext uri="{BB962C8B-B14F-4D97-AF65-F5344CB8AC3E}">
        <p14:creationId xmlns:p14="http://schemas.microsoft.com/office/powerpoint/2010/main" val="34092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257300" y="720725"/>
            <a:ext cx="4802188"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Arial" panose="020B0604020202020204" pitchFamily="34" charset="0"/>
              </a:rPr>
              <a:t>The 2001 British Foot and Mouth outbreak demonstrated what can happen when a Foreign Animal Disease like Foot and Mouth is introduced into a modern country.</a:t>
            </a:r>
            <a:r>
              <a:rPr lang="en-US" altLang="en-US" b="1" baseline="0" dirty="0" smtClean="0">
                <a:latin typeface="Arial" panose="020B0604020202020204" pitchFamily="34" charset="0"/>
              </a:rPr>
              <a:t> </a:t>
            </a:r>
            <a:r>
              <a:rPr lang="en-US" altLang="en-US" b="1" dirty="0" smtClean="0">
                <a:latin typeface="Arial" panose="020B0604020202020204" pitchFamily="34" charset="0"/>
              </a:rPr>
              <a:t>An estimated 10 million animals were depopulated from about 2,000 farms. Many animals were depopulated, not because they were infected, but as a precaution because they were close to infected herds.</a:t>
            </a:r>
            <a:r>
              <a:rPr lang="en-US" altLang="en-US" b="1" baseline="0" dirty="0" smtClean="0">
                <a:latin typeface="Arial" panose="020B0604020202020204" pitchFamily="34" charset="0"/>
              </a:rPr>
              <a:t> </a:t>
            </a:r>
            <a:r>
              <a:rPr lang="en-US" altLang="en-US" b="1" dirty="0" smtClean="0">
                <a:latin typeface="Arial" panose="020B0604020202020204" pitchFamily="34" charset="0"/>
                <a:cs typeface="Arial" panose="020B0604020202020204" pitchFamily="34" charset="0"/>
              </a:rPr>
              <a:t>Total e</a:t>
            </a:r>
            <a:r>
              <a:rPr lang="en-US" altLang="en-US" b="1" dirty="0" smtClean="0">
                <a:latin typeface="Arial" panose="020B0604020202020204" pitchFamily="34" charset="0"/>
              </a:rPr>
              <a:t>conomic losses have been estimated at approximately 13 billion US dollars.</a:t>
            </a:r>
            <a:r>
              <a:rPr lang="en-US" altLang="en-US" b="1" baseline="0" dirty="0" smtClean="0">
                <a:latin typeface="Arial" panose="020B0604020202020204" pitchFamily="34" charset="0"/>
              </a:rPr>
              <a:t> </a:t>
            </a:r>
            <a:r>
              <a:rPr lang="en-US" altLang="en-US" b="1" dirty="0" smtClean="0">
                <a:latin typeface="Arial" panose="020B0604020202020204" pitchFamily="34" charset="0"/>
              </a:rPr>
              <a:t>There was also an exceptionally high rate of suicides for both affected producers and people participating in the depopulation.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smtClean="0">
                <a:latin typeface="Arial" panose="020B0604020202020204" pitchFamily="34" charset="0"/>
                <a:cs typeface="Arial" panose="020B0604020202020204" pitchFamily="34" charset="0"/>
              </a:rPr>
              <a:t>Next we will watch and excerpt from ABC </a:t>
            </a:r>
            <a:r>
              <a:rPr lang="en-US" altLang="en-US" b="1" smtClean="0">
                <a:latin typeface="Arial" panose="020B0604020202020204" pitchFamily="34" charset="0"/>
                <a:cs typeface="+mn-cs"/>
              </a:rPr>
              <a:t>that</a:t>
            </a:r>
            <a:r>
              <a:rPr lang="en-US" altLang="en-US" b="1" baseline="0" smtClean="0">
                <a:latin typeface="Arial" panose="020B0604020202020204" pitchFamily="34" charset="0"/>
                <a:cs typeface="+mn-cs"/>
              </a:rPr>
              <a:t> </a:t>
            </a:r>
            <a:r>
              <a:rPr lang="en-US" altLang="en-US" b="1" smtClean="0">
                <a:latin typeface="Arial" panose="020B0604020202020204" pitchFamily="34" charset="0"/>
              </a:rPr>
              <a:t>demonstrates the personal cost that many British livestock producers experienced.</a:t>
            </a:r>
            <a:endParaRPr lang="en-US" altLang="en-US" b="1" dirty="0" smtClean="0">
              <a:latin typeface="Arial" panose="020B0604020202020204"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fld id="{4CE19E5F-A299-463D-80BA-6B08216A394F}" type="slidenum">
              <a:rPr lang="en-US" sz="1300" smtClean="0">
                <a:latin typeface="Arial" charset="0"/>
              </a:rPr>
              <a:pPr eaLnBrk="1" hangingPunct="1"/>
              <a:t>5</a:t>
            </a:fld>
            <a:endParaRPr lang="en-US" sz="1300" smtClean="0">
              <a:latin typeface="Arial" charset="0"/>
            </a:endParaRPr>
          </a:p>
        </p:txBody>
      </p:sp>
    </p:spTree>
    <p:extLst>
      <p:ext uri="{BB962C8B-B14F-4D97-AF65-F5344CB8AC3E}">
        <p14:creationId xmlns:p14="http://schemas.microsoft.com/office/powerpoint/2010/main" val="327308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257300" y="720725"/>
            <a:ext cx="4802188" cy="360045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fld id="{E419C41D-22F9-432D-9027-A7E2A986790F}" type="slidenum">
              <a:rPr lang="en-US" sz="1300" smtClean="0">
                <a:latin typeface="Arial" charset="0"/>
              </a:rPr>
              <a:pPr eaLnBrk="1" hangingPunct="1"/>
              <a:t>6</a:t>
            </a:fld>
            <a:endParaRPr lang="en-US" sz="1300" smtClean="0">
              <a:latin typeface="Arial" charset="0"/>
            </a:endParaRPr>
          </a:p>
        </p:txBody>
      </p:sp>
    </p:spTree>
    <p:extLst>
      <p:ext uri="{BB962C8B-B14F-4D97-AF65-F5344CB8AC3E}">
        <p14:creationId xmlns:p14="http://schemas.microsoft.com/office/powerpoint/2010/main" val="277964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Could Foot and Mouth Disease occur in the United States? It already has. Since 1900 there have been six U.S. outbreaks, the largest in 1914, when the virus gained entry into the Chicago stockyards. The most recent outbreaks were in California in 1924 and 1929. Since the turn of the century these outbreaks have involved 25 different states, nearly 6,000 herds and more than 300,000 animals.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7</a:t>
            </a:fld>
            <a:endParaRPr lang="en-US"/>
          </a:p>
        </p:txBody>
      </p:sp>
    </p:spTree>
    <p:extLst>
      <p:ext uri="{BB962C8B-B14F-4D97-AF65-F5344CB8AC3E}">
        <p14:creationId xmlns:p14="http://schemas.microsoft.com/office/powerpoint/2010/main" val="254270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mn-ea"/>
                <a:cs typeface="+mn-cs"/>
              </a:rPr>
              <a:t>Now that cattle, feed and product move more quickly than they did at the beginning of the century, Foot </a:t>
            </a:r>
            <a:r>
              <a:rPr lang="en-US" sz="1200" b="1" kern="1200" smtClean="0">
                <a:solidFill>
                  <a:schemeClr val="tx1"/>
                </a:solidFill>
                <a:effectLst/>
                <a:latin typeface="Arial" charset="0"/>
                <a:ea typeface="+mn-ea"/>
                <a:cs typeface="+mn-cs"/>
              </a:rPr>
              <a:t>and mouth </a:t>
            </a:r>
            <a:r>
              <a:rPr lang="en-US" sz="1200" b="1" kern="1200" dirty="0" smtClean="0">
                <a:solidFill>
                  <a:schemeClr val="tx1"/>
                </a:solidFill>
                <a:effectLst/>
                <a:latin typeface="Arial" charset="0"/>
                <a:ea typeface="+mn-ea"/>
                <a:cs typeface="+mn-cs"/>
              </a:rPr>
              <a:t>today would spread much faster. Computer modeling by the University of California estimates that if Foot and Mouth were introduced today, every hour it went undetected would ultimately cost responding agencies and the industry 565 million dollars in lost product, destroyed cattle and depopulation costs.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9F4EC3E2-6511-4B83-BF32-064810034D7E}" type="slidenum">
              <a:rPr lang="en-US" smtClean="0"/>
              <a:pPr/>
              <a:t>8</a:t>
            </a:fld>
            <a:endParaRPr lang="en-US"/>
          </a:p>
        </p:txBody>
      </p:sp>
    </p:spTree>
    <p:extLst>
      <p:ext uri="{BB962C8B-B14F-4D97-AF65-F5344CB8AC3E}">
        <p14:creationId xmlns:p14="http://schemas.microsoft.com/office/powerpoint/2010/main" val="1136608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Arial" charset="0"/>
                <a:ea typeface="+mn-ea"/>
                <a:cs typeface="+mn-cs"/>
              </a:rPr>
              <a:t>Given the destruction and despair faced in the U.K. during their 2001 outbreak and how other outbreaks have been handled around the world, the United States is considering other disease management options besides massive depopulation. In a small outbreak, depopulation is one approach to stop the spread of the disease. However, in a large, widespread outbreak affecting many herds in many states, vaccination is another disease control tool being considered by USDA. More information about FMD vaccination will be covered in more detail in another video.</a:t>
            </a:r>
            <a:endParaRPr lang="en-US" b="1" dirty="0" smtClean="0"/>
          </a:p>
          <a:p>
            <a:endParaRPr lang="en-US" dirty="0"/>
          </a:p>
        </p:txBody>
      </p:sp>
      <p:sp>
        <p:nvSpPr>
          <p:cNvPr id="4" name="Slide Number Placeholder 3"/>
          <p:cNvSpPr>
            <a:spLocks noGrp="1"/>
          </p:cNvSpPr>
          <p:nvPr>
            <p:ph type="sldNum" sz="quarter" idx="10"/>
          </p:nvPr>
        </p:nvSpPr>
        <p:spPr/>
        <p:txBody>
          <a:bodyPr/>
          <a:lstStyle/>
          <a:p>
            <a:fld id="{9F4EC3E2-6511-4B83-BF32-064810034D7E}" type="slidenum">
              <a:rPr lang="en-US" smtClean="0"/>
              <a:pPr/>
              <a:t>9</a:t>
            </a:fld>
            <a:endParaRPr lang="en-US"/>
          </a:p>
        </p:txBody>
      </p:sp>
    </p:spTree>
    <p:extLst>
      <p:ext uri="{BB962C8B-B14F-4D97-AF65-F5344CB8AC3E}">
        <p14:creationId xmlns:p14="http://schemas.microsoft.com/office/powerpoint/2010/main" val="3749227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lvl1pPr>
              <a:defRPr>
                <a:solidFill>
                  <a:schemeClr val="tx1"/>
                </a:solidFill>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a:solidFill>
                  <a:schemeClr val="bg1"/>
                </a:solidFill>
                <a:latin typeface="Verdana" pitchFamily="34" charset="0"/>
                <a:ea typeface="Verdana" pitchFamily="34" charset="0"/>
                <a:cs typeface="Verdana"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userDrawn="1"/>
        </p:nvSpPr>
        <p:spPr>
          <a:xfrm>
            <a:off x="6572250" y="5943601"/>
            <a:ext cx="2457450" cy="838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stretch>
            <a:fillRect/>
          </a:stretch>
        </p:blipFill>
        <p:spPr>
          <a:xfrm>
            <a:off x="7078092" y="5820579"/>
            <a:ext cx="1951608" cy="971020"/>
          </a:xfrm>
          <a:prstGeom prst="rect">
            <a:avLst/>
          </a:prstGeom>
        </p:spPr>
      </p:pic>
      <p:pic>
        <p:nvPicPr>
          <p:cNvPr id="10" name="Picture 2" descr="C:\Users\dbweddle\Documents\NAHEMS\FAST Milk\Graphics\SMS-logo-PPT-title-slide100426.jpg"/>
          <p:cNvPicPr>
            <a:picLocks noChangeAspect="1" noChangeArrowheads="1"/>
          </p:cNvPicPr>
          <p:nvPr userDrawn="1"/>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57200" y="1600206"/>
            <a:ext cx="41148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4724400" y="1600206"/>
            <a:ext cx="4114800" cy="45259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2800656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2"/>
          </p:nvPr>
        </p:nvSpPr>
        <p:spPr>
          <a:xfrm>
            <a:off x="457200" y="1600201"/>
            <a:ext cx="3962400" cy="2057400"/>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
          </p:nvPr>
        </p:nvSpPr>
        <p:spPr>
          <a:xfrm>
            <a:off x="457200" y="3810018"/>
            <a:ext cx="3962400" cy="23161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724400" y="3810018"/>
            <a:ext cx="3810000" cy="23161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724400" y="1600200"/>
            <a:ext cx="3962400" cy="2057400"/>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9040818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57200" y="3810018"/>
            <a:ext cx="7772400" cy="2316163"/>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457200" y="1600201"/>
            <a:ext cx="8382000" cy="2057400"/>
          </a:xfrm>
        </p:spPr>
        <p:txBody>
          <a:bodyPr>
            <a:normAutofit/>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3153294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7"/>
            <a:ext cx="8229600" cy="388619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324618"/>
            <a:ext cx="3352800" cy="365125"/>
          </a:xfrm>
          <a:prstGeom prst="rect">
            <a:avLst/>
          </a:prstGeom>
        </p:spPr>
        <p:txBody>
          <a:bodyPr vert="horz" lIns="91440" tIns="45720" rIns="91440" bIns="45720" rtlCol="0" anchor="ctr"/>
          <a:lstStyle>
            <a:lvl1pPr algn="ctr">
              <a:defRPr sz="1100">
                <a:solidFill>
                  <a:schemeClr val="tx1">
                    <a:tint val="75000"/>
                  </a:schemeClr>
                </a:solidFill>
                <a:latin typeface="Verdana" pitchFamily="34" charset="0"/>
                <a:ea typeface="Verdana" pitchFamily="34" charset="0"/>
                <a:cs typeface="Verdana" pitchFamily="34" charset="0"/>
              </a:defRPr>
            </a:lvl1pPr>
          </a:lstStyle>
          <a:p>
            <a:pPr eaLnBrk="1" fontAlgn="auto" hangingPunct="1">
              <a:spcBef>
                <a:spcPts val="0"/>
              </a:spcBef>
              <a:spcAft>
                <a:spcPts val="0"/>
              </a:spcAft>
            </a:pPr>
            <a:endParaRPr lang="en-US" dirty="0">
              <a:solidFill>
                <a:prstClr val="black">
                  <a:tint val="75000"/>
                </a:prstClr>
              </a:solidFill>
            </a:endParaRPr>
          </a:p>
        </p:txBody>
      </p:sp>
      <p:graphicFrame>
        <p:nvGraphicFramePr>
          <p:cNvPr id="7" name="Object 6"/>
          <p:cNvGraphicFramePr>
            <a:graphicFrameLocks noChangeAspect="1"/>
          </p:cNvGraphicFramePr>
          <p:nvPr userDrawn="1">
            <p:extLst>
              <p:ext uri="{D42A27DB-BD31-4B8C-83A1-F6EECF244321}">
                <p14:modId xmlns:p14="http://schemas.microsoft.com/office/powerpoint/2010/main" val="76848855"/>
              </p:ext>
            </p:extLst>
          </p:nvPr>
        </p:nvGraphicFramePr>
        <p:xfrm>
          <a:off x="8229600" y="5638801"/>
          <a:ext cx="710804" cy="1129627"/>
        </p:xfrm>
        <a:graphic>
          <a:graphicData uri="http://schemas.openxmlformats.org/presentationml/2006/ole">
            <mc:AlternateContent xmlns:mc="http://schemas.openxmlformats.org/markup-compatibility/2006">
              <mc:Choice xmlns:v="urn:schemas-microsoft-com:vml" Requires="v">
                <p:oleObj spid="_x0000_s1086" name="Image" r:id="rId8" imgW="1257120" imgH="1498320" progId="Photoshop.Image.13">
                  <p:embed/>
                </p:oleObj>
              </mc:Choice>
              <mc:Fallback>
                <p:oleObj name="Image" r:id="rId8" imgW="1257120" imgH="1498320" progId="Photoshop.Image.13">
                  <p:embed/>
                  <p:pic>
                    <p:nvPicPr>
                      <p:cNvPr id="0" name=""/>
                      <p:cNvPicPr/>
                      <p:nvPr/>
                    </p:nvPicPr>
                    <p:blipFill>
                      <a:blip r:embed="rId9"/>
                      <a:stretch>
                        <a:fillRect/>
                      </a:stretch>
                    </p:blipFill>
                    <p:spPr>
                      <a:xfrm>
                        <a:off x="8229600" y="5638801"/>
                        <a:ext cx="710804" cy="1129627"/>
                      </a:xfrm>
                      <a:prstGeom prst="rect">
                        <a:avLst/>
                      </a:prstGeom>
                    </p:spPr>
                  </p:pic>
                </p:oleObj>
              </mc:Fallback>
            </mc:AlternateContent>
          </a:graphicData>
        </a:graphic>
      </p:graphicFrame>
      <p:pic>
        <p:nvPicPr>
          <p:cNvPr id="4" name="Picture 3"/>
          <p:cNvPicPr>
            <a:picLocks noChangeAspect="1"/>
          </p:cNvPicPr>
          <p:nvPr userDrawn="1"/>
        </p:nvPicPr>
        <p:blipFill>
          <a:blip r:embed="rId10"/>
          <a:stretch>
            <a:fillRect/>
          </a:stretch>
        </p:blipFill>
        <p:spPr>
          <a:xfrm>
            <a:off x="1" y="-3907"/>
            <a:ext cx="9144000" cy="6861908"/>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2" r:id="rId2"/>
    <p:sldLayoutId id="2147483667" r:id="rId3"/>
    <p:sldLayoutId id="2147483668" r:id="rId4"/>
    <p:sldLayoutId id="2147483669" r:id="rId5"/>
  </p:sldLayoutIdLst>
  <p:timing>
    <p:tnLst>
      <p:par>
        <p:cTn id="1" dur="indefinite" restart="never" nodeType="tmRoot"/>
      </p:par>
    </p:tnLst>
  </p:timing>
  <p:hf hdr="0" ftr="0" dt="0"/>
  <p:txStyles>
    <p:titleStyle>
      <a:lvl1pPr algn="ctr" defTabSz="914377" rtl="0" eaLnBrk="1" latinLnBrk="0" hangingPunct="1">
        <a:spcBef>
          <a:spcPct val="0"/>
        </a:spcBef>
        <a:buNone/>
        <a:defRPr sz="4000" b="0" kern="1200">
          <a:solidFill>
            <a:schemeClr val="bg1"/>
          </a:solidFill>
          <a:latin typeface="Verdana" pitchFamily="34" charset="0"/>
          <a:ea typeface="Verdana" pitchFamily="34" charset="0"/>
          <a:cs typeface="Verdana" pitchFamily="34" charset="0"/>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5.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1.png"/><Relationship Id="rId5" Type="http://schemas.microsoft.com/office/2007/relationships/hdphoto" Target="../media/hdphoto6.wdp"/><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2.jpe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1.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3.xml"/><Relationship Id="rId7" Type="http://schemas.openxmlformats.org/officeDocument/2006/relationships/hyperlink" Target="http://securemilksupply.org/" TargetMode="External"/><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8.wdp"/><Relationship Id="rId5" Type="http://schemas.openxmlformats.org/officeDocument/2006/relationships/image" Target="../media/image60.png"/><Relationship Id="rId4" Type="http://schemas.openxmlformats.org/officeDocument/2006/relationships/hyperlink" Target="http://upload.wikimedia.org/wikipedia/commons/3/37/Cow_closeup_03.svg"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Foot and Mouth Disease</a:t>
            </a:r>
            <a:endParaRPr lang="en-US" dirty="0"/>
          </a:p>
        </p:txBody>
      </p:sp>
      <p:sp>
        <p:nvSpPr>
          <p:cNvPr id="3" name="Subtitle 2"/>
          <p:cNvSpPr>
            <a:spLocks noGrp="1"/>
          </p:cNvSpPr>
          <p:nvPr>
            <p:ph type="subTitle" idx="1"/>
          </p:nvPr>
        </p:nvSpPr>
        <p:spPr/>
        <p:txBody>
          <a:bodyPr>
            <a:normAutofit/>
          </a:bodyPr>
          <a:lstStyle/>
          <a:p>
            <a:r>
              <a:rPr lang="en-US" i="1" dirty="0" smtClean="0"/>
              <a:t>What dairy producers need </a:t>
            </a:r>
            <a:r>
              <a:rPr lang="en-US" i="1" dirty="0"/>
              <a:t>t</a:t>
            </a:r>
            <a:r>
              <a:rPr lang="en-US" i="1" dirty="0" smtClean="0"/>
              <a:t>o know</a:t>
            </a:r>
            <a:endParaRPr lang="en-US" i="1" dirty="0"/>
          </a:p>
        </p:txBody>
      </p:sp>
    </p:spTree>
  </p:cSld>
  <p:clrMapOvr>
    <a:masterClrMapping/>
  </p:clrMapOvr>
  <mc:AlternateContent xmlns:mc="http://schemas.openxmlformats.org/markup-compatibility/2006" xmlns:p14="http://schemas.microsoft.com/office/powerpoint/2010/main">
    <mc:Choice Requires="p14">
      <p:transition spd="med" p14:dur="700" advTm="86">
        <p:fade/>
      </p:transition>
    </mc:Choice>
    <mc:Fallback xmlns="">
      <p:transition spd="med" advTm="86">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r>
              <a:rPr lang="en-US" dirty="0" smtClean="0"/>
              <a:t>FMD Around the World</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943" y="1717440"/>
            <a:ext cx="8886355" cy="3652604"/>
          </a:xfrm>
          <a:prstGeom prst="rect">
            <a:avLst/>
          </a:prstGeom>
          <a:noFill/>
          <a:ln>
            <a:noFill/>
          </a:ln>
        </p:spPr>
      </p:pic>
      <p:sp>
        <p:nvSpPr>
          <p:cNvPr id="5" name="Rectangle 4"/>
          <p:cNvSpPr/>
          <p:nvPr/>
        </p:nvSpPr>
        <p:spPr>
          <a:xfrm>
            <a:off x="381000" y="4724400"/>
            <a:ext cx="329992" cy="329992"/>
          </a:xfrm>
          <a:prstGeom prst="rect">
            <a:avLst/>
          </a:prstGeom>
          <a:solidFill>
            <a:srgbClr val="B0C86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798835" y="4715414"/>
            <a:ext cx="1277914" cy="369332"/>
          </a:xfrm>
          <a:prstGeom prst="rect">
            <a:avLst/>
          </a:prstGeom>
          <a:noFill/>
        </p:spPr>
        <p:txBody>
          <a:bodyPr wrap="none" rtlCol="0">
            <a:spAutoFit/>
          </a:bodyPr>
          <a:lstStyle/>
          <a:p>
            <a:r>
              <a:rPr lang="en-US" sz="1800" dirty="0">
                <a:latin typeface="Verdana" panose="020B0604030504040204" pitchFamily="34" charset="0"/>
                <a:ea typeface="Verdana" panose="020B0604030504040204" pitchFamily="34" charset="0"/>
                <a:cs typeface="Verdana" panose="020B0604030504040204" pitchFamily="34" charset="0"/>
              </a:rPr>
              <a:t>FMD Free</a:t>
            </a:r>
          </a:p>
        </p:txBody>
      </p:sp>
      <p:sp>
        <p:nvSpPr>
          <p:cNvPr id="17" name="Rectangle 16"/>
          <p:cNvSpPr/>
          <p:nvPr/>
        </p:nvSpPr>
        <p:spPr>
          <a:xfrm>
            <a:off x="381000" y="5412556"/>
            <a:ext cx="329992" cy="329992"/>
          </a:xfrm>
          <a:prstGeom prst="rect">
            <a:avLst/>
          </a:prstGeom>
          <a:solidFill>
            <a:srgbClr val="C86B6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798835" y="5329571"/>
            <a:ext cx="1791965" cy="646331"/>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cs typeface="Verdana" panose="020B0604030504040204" pitchFamily="34" charset="0"/>
              </a:rPr>
              <a:t>FMD Present or Suspected</a:t>
            </a:r>
          </a:p>
        </p:txBody>
      </p:sp>
      <p:sp>
        <p:nvSpPr>
          <p:cNvPr id="7" name="TextBox 6"/>
          <p:cNvSpPr txBox="1"/>
          <p:nvPr/>
        </p:nvSpPr>
        <p:spPr>
          <a:xfrm>
            <a:off x="2206609" y="6399094"/>
            <a:ext cx="4730782" cy="307777"/>
          </a:xfrm>
          <a:prstGeom prst="rect">
            <a:avLst/>
          </a:prstGeom>
          <a:noFill/>
        </p:spPr>
        <p:txBody>
          <a:bodyPr wrap="none" rtlCol="0">
            <a:spAutoFit/>
          </a:bodyPr>
          <a:lstStyle/>
          <a:p>
            <a:r>
              <a:rPr lang="en-US" sz="1400" i="1" dirty="0" smtClean="0">
                <a:latin typeface="Verdana" panose="020B0604030504040204" pitchFamily="34" charset="0"/>
                <a:ea typeface="Verdana" panose="020B0604030504040204" pitchFamily="34" charset="0"/>
                <a:cs typeface="Verdana" panose="020B0604030504040204" pitchFamily="34" charset="0"/>
              </a:rPr>
              <a:t>From OIE Official FMD Status Map, updated 2015</a:t>
            </a:r>
            <a:endParaRPr lang="en-US" sz="1400" i="1"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143083994"/>
      </p:ext>
    </p:extLst>
  </p:cSld>
  <p:clrMapOvr>
    <a:masterClrMapping/>
  </p:clrMapOvr>
  <mc:AlternateContent xmlns:mc="http://schemas.openxmlformats.org/markup-compatibility/2006" xmlns:p14="http://schemas.microsoft.com/office/powerpoint/2010/main">
    <mc:Choice Requires="p14">
      <p:transition spd="med" p14:dur="700" advTm="16229">
        <p:fade/>
      </p:transition>
    </mc:Choice>
    <mc:Fallback xmlns="">
      <p:transition spd="med" advTm="162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17" grpId="0" animBg="1"/>
      <p:bldP spid="1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37271"/>
            <a:ext cx="9144001" cy="3352800"/>
          </a:xfrm>
          <a:prstGeom prst="rect">
            <a:avLst/>
          </a:prstGeom>
          <a:solidFill>
            <a:srgbClr val="005EA4">
              <a:alpha val="1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37494"/>
          <a:stretch/>
        </p:blipFill>
        <p:spPr bwMode="auto">
          <a:xfrm>
            <a:off x="186405" y="2362199"/>
            <a:ext cx="2495304" cy="2736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896090" y="1766655"/>
            <a:ext cx="1075933" cy="442674"/>
          </a:xfrm>
          <a:prstGeom prst="roundRect">
            <a:avLst/>
          </a:prstGeom>
          <a:solidFill>
            <a:srgbClr val="5C99C6"/>
          </a:solidFill>
        </p:spPr>
        <p:txBody>
          <a:bodyPr wrap="none">
            <a:spAutoFit/>
          </a:bodyPr>
          <a:lstStyle/>
          <a:p>
            <a:pPr>
              <a:spcBef>
                <a:spcPct val="50000"/>
              </a:spcBef>
            </a:pPr>
            <a:r>
              <a:rPr lang="en-US" alt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UK ‘07</a:t>
            </a:r>
          </a:p>
        </p:txBody>
      </p:sp>
      <p:pic>
        <p:nvPicPr>
          <p:cNvPr id="7"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13159"/>
          <a:stretch/>
        </p:blipFill>
        <p:spPr bwMode="auto">
          <a:xfrm>
            <a:off x="2868115" y="2366011"/>
            <a:ext cx="1845274" cy="2736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3065197" y="1748650"/>
            <a:ext cx="1451109" cy="442674"/>
          </a:xfrm>
          <a:prstGeom prst="roundRect">
            <a:avLst/>
          </a:prstGeom>
          <a:solidFill>
            <a:srgbClr val="5C99C6"/>
          </a:solidFill>
        </p:spPr>
        <p:txBody>
          <a:bodyPr wrap="none">
            <a:spAutoFit/>
          </a:bodyPr>
          <a:lstStyle/>
          <a:p>
            <a:pPr>
              <a:spcBef>
                <a:spcPct val="50000"/>
              </a:spcBef>
            </a:pPr>
            <a:r>
              <a:rPr lang="en-US" alt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Korea ‘10</a:t>
            </a:r>
          </a:p>
        </p:txBody>
      </p:sp>
      <p:pic>
        <p:nvPicPr>
          <p:cNvPr id="9" name="Picture 16" descr="Workers dig large holes to bury slaughtered cattle and pigs to prevent the spread of foot-and-mouth disease in Miyakonojo in Miyazaki prefecture, Japan, on June 11, 2010"/>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5831" b="7434"/>
          <a:stretch/>
        </p:blipFill>
        <p:spPr bwMode="auto">
          <a:xfrm>
            <a:off x="4909161" y="2345376"/>
            <a:ext cx="1659546" cy="2736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5009684" y="1748650"/>
            <a:ext cx="1458499" cy="442674"/>
          </a:xfrm>
          <a:prstGeom prst="roundRect">
            <a:avLst/>
          </a:prstGeom>
          <a:solidFill>
            <a:srgbClr val="5C99C6"/>
          </a:solidFill>
        </p:spPr>
        <p:txBody>
          <a:bodyPr wrap="none">
            <a:spAutoFit/>
          </a:bodyPr>
          <a:lstStyle/>
          <a:p>
            <a:pPr>
              <a:spcBef>
                <a:spcPct val="50000"/>
              </a:spcBef>
            </a:pPr>
            <a:r>
              <a:rPr lang="en-US" alt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Japan ‘10</a:t>
            </a:r>
          </a:p>
        </p:txBody>
      </p:sp>
      <p:pic>
        <p:nvPicPr>
          <p:cNvPr id="11" name="Picture 9"/>
          <p:cNvPicPr>
            <a:picLocks noChangeAspect="1"/>
          </p:cNvPicPr>
          <p:nvPr/>
        </p:nvPicPr>
        <p:blipFill rotWithShape="1">
          <a:blip r:embed="rId7">
            <a:extLst>
              <a:ext uri="{28A0092B-C50C-407E-A947-70E740481C1C}">
                <a14:useLocalDpi xmlns:a14="http://schemas.microsoft.com/office/drawing/2010/main" val="0"/>
              </a:ext>
            </a:extLst>
          </a:blip>
          <a:srcRect l="40146" t="2391" r="5047" b="3939"/>
          <a:stretch/>
        </p:blipFill>
        <p:spPr bwMode="auto">
          <a:xfrm>
            <a:off x="6739628" y="2345375"/>
            <a:ext cx="2286000" cy="273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6961561" y="1731530"/>
            <a:ext cx="1446952" cy="442674"/>
          </a:xfrm>
          <a:prstGeom prst="roundRect">
            <a:avLst/>
          </a:prstGeom>
          <a:solidFill>
            <a:srgbClr val="5C99C6"/>
          </a:solidFill>
        </p:spPr>
        <p:txBody>
          <a:bodyPr wrap="none">
            <a:spAutoFit/>
          </a:bodyPr>
          <a:lstStyle/>
          <a:p>
            <a:pPr>
              <a:spcBef>
                <a:spcPct val="50000"/>
              </a:spcBef>
            </a:pPr>
            <a:r>
              <a:rPr lang="en-US" alt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Egypt ‘12</a:t>
            </a:r>
          </a:p>
        </p:txBody>
      </p:sp>
      <p:sp>
        <p:nvSpPr>
          <p:cNvPr id="13" name="Title 1"/>
          <p:cNvSpPr>
            <a:spLocks noGrp="1"/>
          </p:cNvSpPr>
          <p:nvPr>
            <p:ph type="title"/>
          </p:nvPr>
        </p:nvSpPr>
        <p:spPr>
          <a:xfrm>
            <a:off x="228600" y="152400"/>
            <a:ext cx="8686800" cy="1143000"/>
          </a:xfrm>
        </p:spPr>
        <p:txBody>
          <a:bodyPr>
            <a:normAutofit/>
          </a:bodyPr>
          <a:lstStyle/>
          <a:p>
            <a:r>
              <a:rPr lang="en-US" dirty="0" smtClean="0"/>
              <a:t>FMD Around the World</a:t>
            </a:r>
            <a:endParaRPr lang="en-US" dirty="0"/>
          </a:p>
        </p:txBody>
      </p:sp>
    </p:spTree>
    <p:extLst>
      <p:ext uri="{BB962C8B-B14F-4D97-AF65-F5344CB8AC3E}">
        <p14:creationId xmlns:p14="http://schemas.microsoft.com/office/powerpoint/2010/main" val="8540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80" y="1447800"/>
            <a:ext cx="3711520" cy="5410200"/>
          </a:xfrm>
          <a:prstGeom prst="rect">
            <a:avLst/>
          </a:prstGeom>
          <a:solidFill>
            <a:srgbClr val="5C99C6">
              <a:alpha val="3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C99C6"/>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433" y="2830159"/>
            <a:ext cx="3944490" cy="2808642"/>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4056684" y="2763285"/>
            <a:ext cx="1143000" cy="1143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descr="C:\Files\Photos\FmdPam\Lesions\FMD confirmed\BovTonVes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702" y="1952912"/>
            <a:ext cx="2593875" cy="3458500"/>
          </a:xfrm>
          <a:prstGeom prst="rect">
            <a:avLst/>
          </a:prstGeom>
          <a:ln w="38100">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2562" t="3564" r="4686" b="7555"/>
          <a:stretch/>
        </p:blipFill>
        <p:spPr>
          <a:xfrm>
            <a:off x="342049" y="2235639"/>
            <a:ext cx="3368150" cy="2146874"/>
          </a:xfrm>
          <a:prstGeom prst="rect">
            <a:avLst/>
          </a:prstGeom>
          <a:ln w="38100">
            <a:noFill/>
          </a:ln>
          <a:effectLst>
            <a:outerShdw blurRad="292100" dist="139700" dir="2700000" algn="tl" rotWithShape="0">
              <a:srgbClr val="333333">
                <a:alpha val="65000"/>
              </a:srgbClr>
            </a:outerShdw>
          </a:effectLst>
        </p:spPr>
      </p:pic>
      <p:pic>
        <p:nvPicPr>
          <p:cNvPr id="11" name="Picture 3" descr="J:\Graphics\Pictures\edp\fm4.tif"/>
          <p:cNvPicPr>
            <a:picLocks noChangeAspect="1" noChangeArrowheads="1"/>
          </p:cNvPicPr>
          <p:nvPr/>
        </p:nvPicPr>
        <p:blipFill rotWithShape="1">
          <a:blip r:embed="rId7">
            <a:extLst>
              <a:ext uri="{28A0092B-C50C-407E-A947-70E740481C1C}">
                <a14:useLocalDpi xmlns:a14="http://schemas.microsoft.com/office/drawing/2010/main" val="0"/>
              </a:ext>
            </a:extLst>
          </a:blip>
          <a:srcRect l="16203" r="8443"/>
          <a:stretch/>
        </p:blipFill>
        <p:spPr bwMode="auto">
          <a:xfrm>
            <a:off x="803163" y="2000150"/>
            <a:ext cx="2405646" cy="3542558"/>
          </a:xfrm>
          <a:prstGeom prst="rect">
            <a:avLst/>
          </a:prstGeom>
          <a:ln w="38100">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718853" y="1556230"/>
            <a:ext cx="3044148" cy="1110770"/>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Mouth</a:t>
            </a:r>
          </a:p>
        </p:txBody>
      </p:sp>
      <p:sp>
        <p:nvSpPr>
          <p:cNvPr id="17" name="Right Arrow 16"/>
          <p:cNvSpPr/>
          <p:nvPr/>
        </p:nvSpPr>
        <p:spPr>
          <a:xfrm rot="1651829">
            <a:off x="257716" y="3804256"/>
            <a:ext cx="1686778" cy="376334"/>
          </a:xfrm>
          <a:prstGeom prst="rightArrow">
            <a:avLst>
              <a:gd name="adj1" fmla="val 50000"/>
              <a:gd name="adj2" fmla="val 791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p:cNvSpPr/>
          <p:nvPr/>
        </p:nvSpPr>
        <p:spPr>
          <a:xfrm>
            <a:off x="174680" y="345133"/>
            <a:ext cx="8803226" cy="646331"/>
          </a:xfrm>
          <a:prstGeom prst="rect">
            <a:avLst/>
          </a:prstGeom>
        </p:spPr>
        <p:txBody>
          <a:bodyPr wrap="square">
            <a:spAutoFit/>
          </a:bodyPr>
          <a:lstStyle/>
          <a:p>
            <a:pPr algn="ctr"/>
            <a:r>
              <a:rPr lang="en-US"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Signs of Foot and Mouth Disease</a:t>
            </a:r>
            <a:endPar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986521515"/>
      </p:ext>
    </p:extLst>
  </p:cSld>
  <p:clrMapOvr>
    <a:masterClrMapping/>
  </p:clrMapOvr>
  <mc:AlternateContent xmlns:mc="http://schemas.openxmlformats.org/markup-compatibility/2006" xmlns:p14="http://schemas.microsoft.com/office/powerpoint/2010/main">
    <mc:Choice Requires="p14">
      <p:transition spd="med" p14:dur="700" advTm="30893">
        <p:fade/>
      </p:transition>
    </mc:Choice>
    <mc:Fallback xmlns="">
      <p:transition spd="med" advTm="30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ppt_x"/>
                                          </p:val>
                                        </p:tav>
                                        <p:tav tm="100000">
                                          <p:val>
                                            <p:strVal val="#ppt_x"/>
                                          </p:val>
                                        </p:tav>
                                      </p:tavLst>
                                    </p:anim>
                                    <p:anim calcmode="lin" valueType="num">
                                      <p:cBhvr additive="base">
                                        <p:cTn id="11" dur="10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xit" presetSubtype="0" fill="hold"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P spid="17"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4680" y="1547438"/>
            <a:ext cx="3482920" cy="5310562"/>
          </a:xfrm>
          <a:prstGeom prst="rect">
            <a:avLst/>
          </a:prstGeom>
          <a:solidFill>
            <a:srgbClr val="5C99C6">
              <a:alpha val="3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C99C6"/>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174680" y="345133"/>
            <a:ext cx="8803226" cy="646331"/>
          </a:xfrm>
          <a:prstGeom prst="rect">
            <a:avLst/>
          </a:prstGeom>
        </p:spPr>
        <p:txBody>
          <a:bodyPr wrap="square">
            <a:spAutoFit/>
          </a:body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Signs of Foot and Mouth Disease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126" y="2790352"/>
            <a:ext cx="4107411" cy="2924648"/>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4724400" y="4953000"/>
            <a:ext cx="1143000" cy="1143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ounded Rectangle 6"/>
          <p:cNvSpPr/>
          <p:nvPr/>
        </p:nvSpPr>
        <p:spPr>
          <a:xfrm>
            <a:off x="5718851" y="1547438"/>
            <a:ext cx="2815549" cy="1044530"/>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Feet</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C:\Files\Photos\FmdPam\Lesions\FMD confirmed\Bainbr4.JPG"/>
          <p:cNvPicPr>
            <a:picLocks noChangeAspect="1" noChangeArrowheads="1"/>
          </p:cNvPicPr>
          <p:nvPr/>
        </p:nvPicPr>
        <p:blipFill rotWithShape="1">
          <a:blip r:embed="rId4">
            <a:extLst>
              <a:ext uri="{28A0092B-C50C-407E-A947-70E740481C1C}">
                <a14:useLocalDpi xmlns:a14="http://schemas.microsoft.com/office/drawing/2010/main" val="0"/>
              </a:ext>
            </a:extLst>
          </a:blip>
          <a:srcRect b="9226"/>
          <a:stretch/>
        </p:blipFill>
        <p:spPr bwMode="auto">
          <a:xfrm>
            <a:off x="304800" y="1786976"/>
            <a:ext cx="3171247" cy="215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l="78835" t="46539" r="4675" b="26212"/>
          <a:stretch>
            <a:fillRect/>
          </a:stretch>
        </p:blipFill>
        <p:spPr bwMode="auto">
          <a:xfrm>
            <a:off x="304800" y="4615401"/>
            <a:ext cx="3171248" cy="1596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66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6842" y="2438400"/>
            <a:ext cx="3767958" cy="4419600"/>
          </a:xfrm>
          <a:prstGeom prst="rect">
            <a:avLst/>
          </a:prstGeom>
          <a:solidFill>
            <a:srgbClr val="5C99C6">
              <a:alpha val="3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C99C6"/>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174680" y="345133"/>
            <a:ext cx="8803226" cy="646331"/>
          </a:xfrm>
          <a:prstGeom prst="rect">
            <a:avLst/>
          </a:prstGeom>
        </p:spPr>
        <p:txBody>
          <a:bodyPr wrap="square">
            <a:spAutoFit/>
          </a:body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Signs of Foot and Mouth Disease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26" y="2941438"/>
            <a:ext cx="3845974" cy="2738494"/>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6781800" y="4310685"/>
            <a:ext cx="1143000" cy="1143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ounded Rectangle 6"/>
          <p:cNvSpPr/>
          <p:nvPr/>
        </p:nvSpPr>
        <p:spPr>
          <a:xfrm>
            <a:off x="5718852" y="1540400"/>
            <a:ext cx="2941262" cy="1107408"/>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Teats</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8586" y="3041183"/>
            <a:ext cx="3166072" cy="2374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346842" y="2732564"/>
            <a:ext cx="3842668" cy="2991792"/>
          </a:xfrm>
          <a:prstGeom prst="rect">
            <a:avLst/>
          </a:prstGeom>
        </p:spPr>
      </p:pic>
    </p:spTree>
    <p:extLst>
      <p:ext uri="{BB962C8B-B14F-4D97-AF65-F5344CB8AC3E}">
        <p14:creationId xmlns:p14="http://schemas.microsoft.com/office/powerpoint/2010/main" val="126101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FMD </a:t>
            </a:r>
            <a:r>
              <a:rPr lang="en-US" dirty="0"/>
              <a:t>S</a:t>
            </a:r>
            <a:r>
              <a:rPr lang="en-US" dirty="0" smtClean="0"/>
              <a:t>pread?</a:t>
            </a:r>
            <a:endParaRPr lang="en-US" dirty="0"/>
          </a:p>
        </p:txBody>
      </p:sp>
      <p:sp>
        <p:nvSpPr>
          <p:cNvPr id="4" name="Rectangle 3"/>
          <p:cNvSpPr/>
          <p:nvPr/>
        </p:nvSpPr>
        <p:spPr>
          <a:xfrm>
            <a:off x="1" y="4995114"/>
            <a:ext cx="9144000" cy="1862887"/>
          </a:xfrm>
          <a:prstGeom prst="rect">
            <a:avLst/>
          </a:prstGeom>
          <a:solidFill>
            <a:srgbClr val="5C99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bwMode="auto">
          <a:xfrm flipH="1">
            <a:off x="6063911" y="5589649"/>
            <a:ext cx="1763772" cy="1127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95781" y="2319180"/>
            <a:ext cx="2486059" cy="1770178"/>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226623" y="1295400"/>
            <a:ext cx="1684762" cy="1058069"/>
          </a:xfrm>
          <a:prstGeom prst="wedgeRoundRectCallout">
            <a:avLst>
              <a:gd name="adj1" fmla="val -3464"/>
              <a:gd name="adj2" fmla="val 115451"/>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Infected cattle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741" y="2244046"/>
            <a:ext cx="2486059" cy="1770178"/>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7118289" y="1360257"/>
            <a:ext cx="1688373" cy="980890"/>
          </a:xfrm>
          <a:prstGeom prst="wedgeRoundRectCallout">
            <a:avLst>
              <a:gd name="adj1" fmla="val 3378"/>
              <a:gd name="adj2" fmla="val 111669"/>
              <a:gd name="adj3" fmla="val 16667"/>
            </a:avLst>
          </a:prstGeom>
          <a:solidFill>
            <a:srgbClr val="D5A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Uninfected cattle</a:t>
            </a:r>
          </a:p>
        </p:txBody>
      </p:sp>
      <p:sp>
        <p:nvSpPr>
          <p:cNvPr id="13" name="Cloud 12"/>
          <p:cNvSpPr/>
          <p:nvPr/>
        </p:nvSpPr>
        <p:spPr>
          <a:xfrm>
            <a:off x="2850998" y="2319180"/>
            <a:ext cx="2540000" cy="709045"/>
          </a:xfrm>
          <a:prstGeom prst="cloud">
            <a:avLst/>
          </a:prstGeom>
          <a:solidFill>
            <a:schemeClr val="accent1">
              <a:lumMod val="75000"/>
              <a:alpha val="4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2537767" y="1656948"/>
            <a:ext cx="3954140" cy="442674"/>
          </a:xfrm>
          <a:prstGeom prst="roundRect">
            <a:avLst/>
          </a:prstGeom>
          <a:solidFill>
            <a:srgbClr val="005EA4"/>
          </a:solidFill>
        </p:spPr>
        <p:txBody>
          <a:bodyPr wrap="non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Saliva / Breath / Blister Fluid</a:t>
            </a:r>
          </a:p>
        </p:txBody>
      </p:sp>
      <p:pic>
        <p:nvPicPr>
          <p:cNvPr id="15" name="Picture 8" descr="picket fenc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216">
                        <a14:foregroundMark x1="4902" y1="58796" x2="4902" y2="58796"/>
                        <a14:foregroundMark x1="12157" y1="47685" x2="12157" y2="47685"/>
                        <a14:foregroundMark x1="19412" y1="45370" x2="19412" y2="45370"/>
                        <a14:foregroundMark x1="25882" y1="41204" x2="25882" y2="41204"/>
                        <a14:foregroundMark x1="32745" y1="37963" x2="32745" y2="37963"/>
                        <a14:foregroundMark x1="41373" y1="37500" x2="41373" y2="37500"/>
                        <a14:foregroundMark x1="36863" y1="30556" x2="36863" y2="30556"/>
                        <a14:foregroundMark x1="39020" y1="25926" x2="39020" y2="25926"/>
                        <a14:foregroundMark x1="48039" y1="31481" x2="48039" y2="31481"/>
                        <a14:foregroundMark x1="55882" y1="30556" x2="55882" y2="30556"/>
                        <a14:foregroundMark x1="63725" y1="30093" x2="63725" y2="30093"/>
                        <a14:foregroundMark x1="69412" y1="26852" x2="69412" y2="26852"/>
                        <a14:foregroundMark x1="75686" y1="24537" x2="75686" y2="24537"/>
                        <a14:foregroundMark x1="82157" y1="22222" x2="82157" y2="22222"/>
                        <a14:foregroundMark x1="89020" y1="18056" x2="89020" y2="18056"/>
                        <a14:foregroundMark x1="96275" y1="15741" x2="96275" y2="15741"/>
                      </a14:backgroundRemoval>
                    </a14:imgEffect>
                  </a14:imgLayer>
                </a14:imgProps>
              </a:ext>
              <a:ext uri="{28A0092B-C50C-407E-A947-70E740481C1C}">
                <a14:useLocalDpi xmlns:a14="http://schemas.microsoft.com/office/drawing/2010/main" val="0"/>
              </a:ext>
            </a:extLst>
          </a:blip>
          <a:srcRect l="-17567" t="-18707" r="8559" b="-14871"/>
          <a:stretch>
            <a:fillRect/>
          </a:stretch>
        </p:blipFill>
        <p:spPr bwMode="auto">
          <a:xfrm rot="21242722">
            <a:off x="2022291" y="2822460"/>
            <a:ext cx="4011909" cy="2086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152815" y="4123648"/>
            <a:ext cx="1572374" cy="442674"/>
          </a:xfrm>
          <a:prstGeom prst="roundRect">
            <a:avLst/>
          </a:prstGeom>
          <a:solidFill>
            <a:srgbClr val="005EA4"/>
          </a:solidFill>
        </p:spPr>
        <p:txBody>
          <a:bodyPr wrap="non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Fence Line</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970" y="5431425"/>
            <a:ext cx="2401092" cy="1454026"/>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280925" y="5122934"/>
            <a:ext cx="2500915" cy="442674"/>
          </a:xfrm>
          <a:prstGeom prst="roundRect">
            <a:avLst/>
          </a:prstGeom>
          <a:solidFill>
            <a:srgbClr val="005EA4"/>
          </a:solidFill>
        </p:spPr>
        <p:txBody>
          <a:bodyPr wrap="non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Urine and Manure</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9330" y="5172460"/>
            <a:ext cx="2170313" cy="1808594"/>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3438797" y="5111015"/>
            <a:ext cx="1105631" cy="442674"/>
          </a:xfrm>
          <a:prstGeom prst="roundRect">
            <a:avLst/>
          </a:prstGeom>
          <a:solidFill>
            <a:srgbClr val="005EA4"/>
          </a:solid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Milk </a:t>
            </a:r>
          </a:p>
        </p:txBody>
      </p:sp>
      <p:sp>
        <p:nvSpPr>
          <p:cNvPr id="22" name="TextBox 21"/>
          <p:cNvSpPr txBox="1"/>
          <p:nvPr/>
        </p:nvSpPr>
        <p:spPr>
          <a:xfrm>
            <a:off x="5827133" y="5128995"/>
            <a:ext cx="1590212" cy="442674"/>
          </a:xfrm>
          <a:prstGeom prst="roundRect">
            <a:avLst/>
          </a:prstGeom>
          <a:solidFill>
            <a:srgbClr val="005EA4"/>
          </a:solid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Semen</a:t>
            </a:r>
          </a:p>
        </p:txBody>
      </p:sp>
      <p:sp>
        <p:nvSpPr>
          <p:cNvPr id="25" name="Rounded Rectangle 24" hidden="1"/>
          <p:cNvSpPr/>
          <p:nvPr/>
        </p:nvSpPr>
        <p:spPr>
          <a:xfrm>
            <a:off x="3381235" y="4693527"/>
            <a:ext cx="6174190" cy="117692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Shed the virus 2 to 4 days </a:t>
            </a:r>
            <a:r>
              <a:rPr lang="en-US" sz="2800" i="1" u="sng" dirty="0">
                <a:solidFill>
                  <a:schemeClr val="bg1"/>
                </a:solidFill>
                <a:latin typeface="Verdana" panose="020B0604030504040204" pitchFamily="34" charset="0"/>
                <a:ea typeface="Verdana" panose="020B0604030504040204" pitchFamily="34" charset="0"/>
                <a:cs typeface="Verdana" panose="020B0604030504040204" pitchFamily="34" charset="0"/>
              </a:rPr>
              <a:t>before</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 clinical signs appear</a:t>
            </a:r>
          </a:p>
        </p:txBody>
      </p:sp>
    </p:spTree>
    <p:custDataLst>
      <p:tags r:id="rId1"/>
    </p:custDataLst>
    <p:extLst>
      <p:ext uri="{BB962C8B-B14F-4D97-AF65-F5344CB8AC3E}">
        <p14:creationId xmlns:p14="http://schemas.microsoft.com/office/powerpoint/2010/main" val="3459777163"/>
      </p:ext>
    </p:extLst>
  </p:cSld>
  <p:clrMapOvr>
    <a:masterClrMapping/>
  </p:clrMapOvr>
  <mc:AlternateContent xmlns:mc="http://schemas.openxmlformats.org/markup-compatibility/2006" xmlns:p14="http://schemas.microsoft.com/office/powerpoint/2010/main">
    <mc:Choice Requires="p14">
      <p:transition spd="med" p14:dur="700" advTm="32257">
        <p:fade/>
      </p:transition>
    </mc:Choice>
    <mc:Fallback xmlns="">
      <p:transition spd="med" advTm="322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42" presetClass="path" presetSubtype="0" accel="50000" decel="50000" fill="hold" grpId="0" nodeType="withEffect">
                                  <p:stCondLst>
                                    <p:cond delay="0"/>
                                  </p:stCondLst>
                                  <p:childTnLst>
                                    <p:animMotion origin="layout" path="M -4.44444E-6 -4.81481E-6 L 0.09098 -0.00115 " pathEditMode="relative" rAng="0" ptsTypes="AA">
                                      <p:cBhvr>
                                        <p:cTn id="32" dur="1000" fill="hold"/>
                                        <p:tgtEl>
                                          <p:spTgt spid="13"/>
                                        </p:tgtEl>
                                        <p:attrNameLst>
                                          <p:attrName>ppt_x</p:attrName>
                                          <p:attrName>ppt_y</p:attrName>
                                        </p:attrNameLst>
                                      </p:cBhvr>
                                      <p:rCtr x="4549" y="-69"/>
                                    </p:animMotion>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anim calcmode="lin" valueType="num">
                                      <p:cBhvr>
                                        <p:cTn id="80" dur="1000" fill="hold"/>
                                        <p:tgtEl>
                                          <p:spTgt spid="22"/>
                                        </p:tgtEl>
                                        <p:attrNameLst>
                                          <p:attrName>ppt_x</p:attrName>
                                        </p:attrNameLst>
                                      </p:cBhvr>
                                      <p:tavLst>
                                        <p:tav tm="0">
                                          <p:val>
                                            <p:strVal val="#ppt_x"/>
                                          </p:val>
                                        </p:tav>
                                        <p:tav tm="100000">
                                          <p:val>
                                            <p:strVal val="#ppt_x"/>
                                          </p:val>
                                        </p:tav>
                                      </p:tavLst>
                                    </p:anim>
                                    <p:anim calcmode="lin" valueType="num">
                                      <p:cBhvr>
                                        <p:cTn id="8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1+#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animBg="1"/>
      <p:bldP spid="12" grpId="0" animBg="1"/>
      <p:bldP spid="13" grpId="0" animBg="1"/>
      <p:bldP spid="13" grpId="1" animBg="1"/>
      <p:bldP spid="14" grpId="0" animBg="1"/>
      <p:bldP spid="16" grpId="0" animBg="1"/>
      <p:bldP spid="18" grpId="0" animBg="1"/>
      <p:bldP spid="20" grpId="0" animBg="1"/>
      <p:bldP spid="22"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cow"/>
          <p:cNvPicPr>
            <a:picLocks noChangeAspect="1" noChangeArrowheads="1"/>
          </p:cNvPicPr>
          <p:nvPr/>
        </p:nvPicPr>
        <p:blipFill>
          <a:blip r:embed="rId3">
            <a:extLst>
              <a:ext uri="{28A0092B-C50C-407E-A947-70E740481C1C}">
                <a14:useLocalDpi xmlns:a14="http://schemas.microsoft.com/office/drawing/2010/main" val="0"/>
              </a:ext>
            </a:extLst>
          </a:blip>
          <a:srcRect l="4408" t="9029" r="594" b="-203"/>
          <a:stretch>
            <a:fillRect/>
          </a:stretch>
        </p:blipFill>
        <p:spPr bwMode="auto">
          <a:xfrm>
            <a:off x="304800" y="2286000"/>
            <a:ext cx="2897013" cy="2779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14400" y="152400"/>
            <a:ext cx="10972800" cy="114300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4000" b="0" kern="1200">
                <a:solidFill>
                  <a:schemeClr val="bg1"/>
                </a:solidFill>
                <a:latin typeface="Verdana" pitchFamily="34" charset="0"/>
                <a:ea typeface="Verdana" pitchFamily="34" charset="0"/>
                <a:cs typeface="Verdana" pitchFamily="34" charset="0"/>
              </a:defRPr>
            </a:lvl1pPr>
          </a:lstStyle>
          <a:p>
            <a:pPr fontAlgn="auto">
              <a:spcAft>
                <a:spcPts val="0"/>
              </a:spcAft>
            </a:pPr>
            <a:r>
              <a:rPr lang="en-US" dirty="0"/>
              <a:t>How is FMD </a:t>
            </a:r>
            <a:r>
              <a:rPr lang="en-US" dirty="0" smtClean="0"/>
              <a:t>Spread</a:t>
            </a:r>
            <a:r>
              <a:rPr lang="en-US" dirty="0"/>
              <a:t>?</a:t>
            </a:r>
          </a:p>
        </p:txBody>
      </p:sp>
      <p:sp>
        <p:nvSpPr>
          <p:cNvPr id="6" name="Rounded Rectangle 5"/>
          <p:cNvSpPr/>
          <p:nvPr/>
        </p:nvSpPr>
        <p:spPr>
          <a:xfrm>
            <a:off x="3470000" y="1721456"/>
            <a:ext cx="5216800" cy="981348"/>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Normal appearing cattle can spread the disease</a:t>
            </a:r>
          </a:p>
        </p:txBody>
      </p:sp>
      <p:sp>
        <p:nvSpPr>
          <p:cNvPr id="7" name="Rounded Rectangle 6"/>
          <p:cNvSpPr/>
          <p:nvPr/>
        </p:nvSpPr>
        <p:spPr>
          <a:xfrm>
            <a:off x="3470000" y="3180655"/>
            <a:ext cx="5216800" cy="981348"/>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Shed the virus 2 to 4 days </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before</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clinical signs appear</a:t>
            </a:r>
          </a:p>
        </p:txBody>
      </p:sp>
      <p:sp>
        <p:nvSpPr>
          <p:cNvPr id="8" name="Rounded Rectangle 7"/>
          <p:cNvSpPr/>
          <p:nvPr/>
        </p:nvSpPr>
        <p:spPr>
          <a:xfrm>
            <a:off x="3492712" y="4657453"/>
            <a:ext cx="5216800" cy="981348"/>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Biosecurity is critical</a:t>
            </a:r>
          </a:p>
        </p:txBody>
      </p:sp>
    </p:spTree>
    <p:extLst>
      <p:ext uri="{BB962C8B-B14F-4D97-AF65-F5344CB8AC3E}">
        <p14:creationId xmlns:p14="http://schemas.microsoft.com/office/powerpoint/2010/main" val="61629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FMD can be Carried on Equipment</a:t>
            </a:r>
            <a:endParaRPr lang="en-US" dirty="0"/>
          </a:p>
        </p:txBody>
      </p:sp>
      <p:sp>
        <p:nvSpPr>
          <p:cNvPr id="4" name="Right Arrow 3"/>
          <p:cNvSpPr/>
          <p:nvPr/>
        </p:nvSpPr>
        <p:spPr>
          <a:xfrm>
            <a:off x="2353764" y="2194057"/>
            <a:ext cx="5134554" cy="4288045"/>
          </a:xfrm>
          <a:prstGeom prst="rightArrow">
            <a:avLst>
              <a:gd name="adj1" fmla="val 50000"/>
              <a:gd name="adj2" fmla="val 61804"/>
            </a:avLst>
          </a:prstGeom>
          <a:solidFill>
            <a:srgbClr val="5C99C6">
              <a:alpha val="3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5653" y="3241675"/>
            <a:ext cx="2392677" cy="1787526"/>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207935" y="1582158"/>
            <a:ext cx="1925665" cy="1126131"/>
          </a:xfrm>
          <a:prstGeom prst="wedgeRoundRectCallout">
            <a:avLst>
              <a:gd name="adj1" fmla="val -3464"/>
              <a:gd name="adj2" fmla="val 115451"/>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Infected farm</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3552" y="1502562"/>
            <a:ext cx="1314381" cy="171347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700515" y="2051358"/>
            <a:ext cx="2034357" cy="521464"/>
          </a:xfrm>
          <a:prstGeom prst="roundRect">
            <a:avLst/>
          </a:prstGeom>
          <a:solidFill>
            <a:srgbClr val="C00000"/>
          </a:solid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Clothing</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459" y="3356306"/>
            <a:ext cx="2317541" cy="1731393"/>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7086600" y="1582158"/>
            <a:ext cx="1981200" cy="1126131"/>
          </a:xfrm>
          <a:prstGeom prst="wedgeRoundRectCallout">
            <a:avLst>
              <a:gd name="adj1" fmla="val 3378"/>
              <a:gd name="adj2" fmla="val 111669"/>
              <a:gd name="adj3" fmla="val 16667"/>
            </a:avLst>
          </a:prstGeom>
          <a:solidFill>
            <a:srgbClr val="D5A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Uninfected farm</a:t>
            </a:r>
          </a:p>
        </p:txBody>
      </p:sp>
      <p:sp>
        <p:nvSpPr>
          <p:cNvPr id="14" name="TextBox 13"/>
          <p:cNvSpPr txBox="1"/>
          <p:nvPr/>
        </p:nvSpPr>
        <p:spPr>
          <a:xfrm>
            <a:off x="4730406" y="3737911"/>
            <a:ext cx="1999601" cy="938636"/>
          </a:xfrm>
          <a:prstGeom prst="roundRect">
            <a:avLst/>
          </a:prstGeom>
          <a:solidFill>
            <a:srgbClr val="C00000"/>
          </a:solid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Vehicular traffic</a:t>
            </a:r>
          </a:p>
        </p:txBody>
      </p:sp>
      <p:pic>
        <p:nvPicPr>
          <p:cNvPr id="17" name="Picture 16"/>
          <p:cNvPicPr>
            <a:picLocks noChangeAspect="1"/>
          </p:cNvPicPr>
          <p:nvPr/>
        </p:nvPicPr>
        <p:blipFill>
          <a:blip r:embed="rId6">
            <a:duotone>
              <a:prstClr val="black"/>
              <a:schemeClr val="accent1">
                <a:lumMod val="20000"/>
                <a:lumOff val="80000"/>
                <a:tint val="45000"/>
                <a:satMod val="400000"/>
              </a:schemeClr>
            </a:duotone>
          </a:blip>
          <a:stretch>
            <a:fillRect/>
          </a:stretch>
        </p:blipFill>
        <p:spPr>
          <a:xfrm rot="338466" flipH="1">
            <a:off x="2738855" y="3558842"/>
            <a:ext cx="2085660" cy="1727072"/>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4722773" y="5761432"/>
            <a:ext cx="2013744" cy="521464"/>
          </a:xfrm>
          <a:prstGeom prst="roundRect">
            <a:avLst/>
          </a:prstGeom>
          <a:solidFill>
            <a:srgbClr val="C00000"/>
          </a:solid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Equipment</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035" y="5351743"/>
            <a:ext cx="2267058" cy="918159"/>
          </a:xfrm>
          <a:prstGeom prst="rect">
            <a:avLst/>
          </a:prstGeom>
        </p:spPr>
      </p:pic>
    </p:spTree>
    <p:custDataLst>
      <p:tags r:id="rId1"/>
    </p:custDataLst>
    <p:extLst>
      <p:ext uri="{BB962C8B-B14F-4D97-AF65-F5344CB8AC3E}">
        <p14:creationId xmlns:p14="http://schemas.microsoft.com/office/powerpoint/2010/main" val="2652240335"/>
      </p:ext>
    </p:extLst>
  </p:cSld>
  <p:clrMapOvr>
    <a:masterClrMapping/>
  </p:clrMapOvr>
  <mc:AlternateContent xmlns:mc="http://schemas.openxmlformats.org/markup-compatibility/2006" xmlns:p14="http://schemas.microsoft.com/office/powerpoint/2010/main">
    <mc:Choice Requires="p14">
      <p:transition spd="med" p14:dur="700" advTm="19015">
        <p:fade/>
      </p:transition>
    </mc:Choice>
    <mc:Fallback xmlns="">
      <p:transition spd="med" advTm="19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10" grpId="0" animBg="1"/>
      <p:bldP spid="12" grpId="0" animBg="1"/>
      <p:bldP spid="14"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mpl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524001"/>
            <a:ext cx="7315200" cy="4114800"/>
          </a:xfrm>
          <a:prstGeom prst="rect">
            <a:avLst/>
          </a:prstGeom>
        </p:spPr>
      </p:pic>
      <p:sp>
        <p:nvSpPr>
          <p:cNvPr id="5" name="Title 1"/>
          <p:cNvSpPr>
            <a:spLocks noGrp="1"/>
          </p:cNvSpPr>
          <p:nvPr>
            <p:ph type="title"/>
          </p:nvPr>
        </p:nvSpPr>
        <p:spPr>
          <a:xfrm>
            <a:off x="-914400" y="152400"/>
            <a:ext cx="10972800" cy="1143000"/>
          </a:xfrm>
        </p:spPr>
        <p:txBody>
          <a:bodyPr/>
          <a:lstStyle/>
          <a:p>
            <a:r>
              <a:rPr lang="en-US" dirty="0" smtClean="0"/>
              <a:t>FMD can be Carried on Equipment</a:t>
            </a:r>
            <a:endParaRPr lang="en-US" dirty="0"/>
          </a:p>
        </p:txBody>
      </p:sp>
    </p:spTree>
    <p:extLst>
      <p:ext uri="{BB962C8B-B14F-4D97-AF65-F5344CB8AC3E}">
        <p14:creationId xmlns:p14="http://schemas.microsoft.com/office/powerpoint/2010/main" val="19265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3400" y="1638981"/>
            <a:ext cx="8153400" cy="757130"/>
          </a:xfrm>
          <a:prstGeom prst="rect">
            <a:avLst/>
          </a:prstGeom>
        </p:spPr>
        <p:txBody>
          <a:bodyPr wrap="square">
            <a:spAutoFit/>
          </a:bodyPr>
          <a:lstStyle/>
          <a:p>
            <a:pPr>
              <a:lnSpc>
                <a:spcPct val="90000"/>
              </a:lnSpc>
            </a:pPr>
            <a:r>
              <a:rPr lang="en-US" altLang="en-US" dirty="0">
                <a:latin typeface="Verdana" panose="020B0604030504040204" pitchFamily="34" charset="0"/>
                <a:ea typeface="Verdana" panose="020B0604030504040204" pitchFamily="34" charset="0"/>
                <a:cs typeface="Verdana" panose="020B0604030504040204" pitchFamily="34" charset="0"/>
              </a:rPr>
              <a:t>UK farmers with good biosecurity procedures were </a:t>
            </a:r>
            <a:r>
              <a:rPr lang="en-US" altLang="en-US" b="1" u="sng" dirty="0">
                <a:latin typeface="Verdana" panose="020B0604030504040204" pitchFamily="34" charset="0"/>
                <a:ea typeface="Verdana" panose="020B0604030504040204" pitchFamily="34" charset="0"/>
                <a:cs typeface="Verdana" panose="020B0604030504040204" pitchFamily="34" charset="0"/>
              </a:rPr>
              <a:t>5 times</a:t>
            </a:r>
            <a:r>
              <a:rPr lang="en-US" altLang="en-US" dirty="0">
                <a:latin typeface="Verdana" panose="020B0604030504040204" pitchFamily="34" charset="0"/>
                <a:ea typeface="Verdana" panose="020B0604030504040204" pitchFamily="34" charset="0"/>
                <a:cs typeface="Verdana" panose="020B0604030504040204" pitchFamily="34" charset="0"/>
              </a:rPr>
              <a:t> less likely to become infected</a:t>
            </a:r>
          </a:p>
        </p:txBody>
      </p:sp>
      <p:sp>
        <p:nvSpPr>
          <p:cNvPr id="2" name="Title 1"/>
          <p:cNvSpPr>
            <a:spLocks noGrp="1"/>
          </p:cNvSpPr>
          <p:nvPr>
            <p:ph type="title"/>
          </p:nvPr>
        </p:nvSpPr>
        <p:spPr/>
        <p:txBody>
          <a:bodyPr>
            <a:normAutofit/>
          </a:bodyPr>
          <a:lstStyle/>
          <a:p>
            <a:r>
              <a:rPr lang="en-US" dirty="0" smtClean="0"/>
              <a:t>Protecting Your Herd</a:t>
            </a:r>
            <a:endParaRPr lang="en-US" dirty="0"/>
          </a:p>
        </p:txBody>
      </p:sp>
      <p:sp>
        <p:nvSpPr>
          <p:cNvPr id="4" name="Rectangle 3"/>
          <p:cNvSpPr/>
          <p:nvPr/>
        </p:nvSpPr>
        <p:spPr>
          <a:xfrm>
            <a:off x="0" y="3645417"/>
            <a:ext cx="7537155" cy="3048327"/>
          </a:xfrm>
          <a:prstGeom prst="rect">
            <a:avLst/>
          </a:prstGeom>
          <a:solidFill>
            <a:srgbClr val="5C99C6">
              <a:alpha val="3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8" name="Picture 15" descr="PwrWashTruck.jpg"/>
          <p:cNvPicPr>
            <a:picLocks noChangeAspect="1"/>
          </p:cNvPicPr>
          <p:nvPr/>
        </p:nvPicPr>
        <p:blipFill rotWithShape="1">
          <a:blip r:embed="rId4">
            <a:extLst>
              <a:ext uri="{28A0092B-C50C-407E-A947-70E740481C1C}">
                <a14:useLocalDpi xmlns:a14="http://schemas.microsoft.com/office/drawing/2010/main" val="0"/>
              </a:ext>
            </a:extLst>
          </a:blip>
          <a:srcRect t="23596" b="16893"/>
          <a:stretch/>
        </p:blipFill>
        <p:spPr bwMode="auto">
          <a:xfrm>
            <a:off x="3983255" y="3876277"/>
            <a:ext cx="3209160" cy="2546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www.agric.wa.gov.au/sites/gateway/files/P12_3697%20Farm%20Biosecurity%20sign%5B1%5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94" r="4894"/>
          <a:stretch/>
        </p:blipFill>
        <p:spPr bwMode="auto">
          <a:xfrm>
            <a:off x="271150" y="3877950"/>
            <a:ext cx="3421906" cy="2546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552950" y="2536758"/>
            <a:ext cx="4231087" cy="738664"/>
          </a:xfrm>
          <a:prstGeom prst="rect">
            <a:avLst/>
          </a:prstGeom>
        </p:spPr>
        <p:txBody>
          <a:bodyPr wrap="square">
            <a:spAutoFit/>
          </a:bodyPr>
          <a:lstStyle/>
          <a:p>
            <a:pPr>
              <a:spcBef>
                <a:spcPts val="0"/>
              </a:spcBef>
              <a:spcAft>
                <a:spcPts val="0"/>
              </a:spcAft>
            </a:pPr>
            <a:r>
              <a:rPr lang="en-US" sz="1400" b="1" i="1" dirty="0">
                <a:latin typeface="Verdana" panose="020B0604030504040204" pitchFamily="34" charset="0"/>
                <a:ea typeface="Verdana" panose="020B0604030504040204" pitchFamily="34" charset="0"/>
                <a:cs typeface="Verdana" panose="020B0604030504040204" pitchFamily="34" charset="0"/>
              </a:rPr>
              <a:t>Unpublished research: </a:t>
            </a:r>
            <a:endParaRPr lang="en-US" sz="1400" i="1" dirty="0">
              <a:latin typeface="Verdana" panose="020B0604030504040204" pitchFamily="34" charset="0"/>
              <a:ea typeface="Verdana" panose="020B0604030504040204" pitchFamily="34" charset="0"/>
              <a:cs typeface="Verdana" panose="020B0604030504040204" pitchFamily="34" charset="0"/>
            </a:endParaRPr>
          </a:p>
          <a:p>
            <a:pPr>
              <a:spcBef>
                <a:spcPts val="0"/>
              </a:spcBef>
              <a:spcAft>
                <a:spcPts val="0"/>
              </a:spcAft>
            </a:pPr>
            <a:r>
              <a:rPr lang="en-US" sz="1400" b="1" i="1" dirty="0">
                <a:latin typeface="Verdana" panose="020B0604030504040204" pitchFamily="34" charset="0"/>
                <a:ea typeface="Verdana" panose="020B0604030504040204" pitchFamily="34" charset="0"/>
                <a:cs typeface="Verdana" panose="020B0604030504040204" pitchFamily="34" charset="0"/>
              </a:rPr>
              <a:t>Carlisle Epidemiology Team, DEFRA </a:t>
            </a:r>
            <a:endParaRPr lang="en-US" sz="1400" i="1" dirty="0">
              <a:latin typeface="Verdana" panose="020B0604030504040204" pitchFamily="34" charset="0"/>
              <a:ea typeface="Verdana" panose="020B0604030504040204" pitchFamily="34" charset="0"/>
              <a:cs typeface="Verdana" panose="020B0604030504040204" pitchFamily="34" charset="0"/>
            </a:endParaRPr>
          </a:p>
          <a:p>
            <a:r>
              <a:rPr lang="en-US" sz="1400" b="1" i="1" dirty="0">
                <a:latin typeface="Verdana" panose="020B0604030504040204" pitchFamily="34" charset="0"/>
                <a:ea typeface="Verdana" panose="020B0604030504040204" pitchFamily="34" charset="0"/>
                <a:cs typeface="Verdana" panose="020B0604030504040204" pitchFamily="34" charset="0"/>
              </a:rPr>
              <a:t>UK 2001 Outbreak</a:t>
            </a:r>
            <a:endParaRPr lang="en-US" sz="1400" i="1"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728856490"/>
      </p:ext>
    </p:extLst>
  </p:cSld>
  <p:clrMapOvr>
    <a:masterClrMapping/>
  </p:clrMapOvr>
  <mc:AlternateContent xmlns:mc="http://schemas.openxmlformats.org/markup-compatibility/2006" xmlns:p14="http://schemas.microsoft.com/office/powerpoint/2010/main">
    <mc:Choice Requires="p14">
      <p:transition spd="med" p14:dur="700" advTm="15123">
        <p:fade/>
      </p:transition>
    </mc:Choice>
    <mc:Fallback xmlns="">
      <p:transition spd="med" advTm="15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will this video cover?</a:t>
            </a:r>
            <a:endParaRPr lang="en-US" dirty="0"/>
          </a:p>
        </p:txBody>
      </p:sp>
      <p:sp>
        <p:nvSpPr>
          <p:cNvPr id="3" name="Content Placeholder 2"/>
          <p:cNvSpPr>
            <a:spLocks noGrp="1"/>
          </p:cNvSpPr>
          <p:nvPr>
            <p:ph idx="1"/>
          </p:nvPr>
        </p:nvSpPr>
        <p:spPr>
          <a:xfrm>
            <a:off x="228600" y="4456694"/>
            <a:ext cx="9873589" cy="2189349"/>
          </a:xfrm>
        </p:spPr>
        <p:txBody>
          <a:bodyPr>
            <a:normAutofit/>
          </a:bodyPr>
          <a:lstStyle/>
          <a:p>
            <a:pPr marL="457200" indent="-457200">
              <a:lnSpc>
                <a:spcPct val="90000"/>
              </a:lnSpc>
            </a:pPr>
            <a:r>
              <a:rPr lang="en-US" altLang="en-US" dirty="0"/>
              <a:t>How FMD is </a:t>
            </a:r>
            <a:r>
              <a:rPr lang="en-US" altLang="en-US" dirty="0" smtClean="0"/>
              <a:t>spread between animals</a:t>
            </a:r>
            <a:endParaRPr lang="en-US" altLang="en-US" dirty="0"/>
          </a:p>
          <a:p>
            <a:pPr marL="457200" indent="-457200">
              <a:lnSpc>
                <a:spcPct val="90000"/>
              </a:lnSpc>
            </a:pPr>
            <a:r>
              <a:rPr lang="en-US" altLang="en-US" dirty="0"/>
              <a:t>Regulatory </a:t>
            </a:r>
            <a:r>
              <a:rPr lang="en-US" altLang="en-US" dirty="0" smtClean="0"/>
              <a:t>actions</a:t>
            </a:r>
            <a:endParaRPr lang="en-US" altLang="en-US" dirty="0"/>
          </a:p>
          <a:p>
            <a:pPr marL="457200" indent="-457200">
              <a:lnSpc>
                <a:spcPct val="90000"/>
              </a:lnSpc>
            </a:pPr>
            <a:r>
              <a:rPr lang="en-US" altLang="en-US" dirty="0"/>
              <a:t>Protection during an </a:t>
            </a:r>
            <a:r>
              <a:rPr lang="en-US" altLang="en-US" dirty="0" smtClean="0"/>
              <a:t>outbreak</a:t>
            </a:r>
          </a:p>
          <a:p>
            <a:pPr marL="457200" indent="-457200">
              <a:lnSpc>
                <a:spcPct val="90000"/>
              </a:lnSpc>
            </a:pPr>
            <a:r>
              <a:rPr lang="en-US" altLang="en-US" dirty="0" smtClean="0"/>
              <a:t>Ship milk through the SMS Plan</a:t>
            </a:r>
            <a:endParaRPr lang="en-US" altLang="en-US" dirty="0"/>
          </a:p>
        </p:txBody>
      </p:sp>
      <p:sp>
        <p:nvSpPr>
          <p:cNvPr id="5" name="Rectangle 4"/>
          <p:cNvSpPr/>
          <p:nvPr/>
        </p:nvSpPr>
        <p:spPr>
          <a:xfrm>
            <a:off x="0" y="1524001"/>
            <a:ext cx="9144000" cy="2514599"/>
          </a:xfrm>
          <a:prstGeom prst="rect">
            <a:avLst/>
          </a:prstGeom>
          <a:solidFill>
            <a:srgbClr val="005EA4">
              <a:alpha val="1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4"/>
          <a:srcRect r="27256"/>
          <a:stretch/>
        </p:blipFill>
        <p:spPr>
          <a:xfrm>
            <a:off x="228600" y="1828800"/>
            <a:ext cx="1905000" cy="189555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l="13164" r="12548"/>
          <a:stretch/>
        </p:blipFill>
        <p:spPr>
          <a:xfrm>
            <a:off x="2362200" y="1828800"/>
            <a:ext cx="1948611" cy="190345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srcRect r="16726"/>
          <a:stretch/>
        </p:blipFill>
        <p:spPr>
          <a:xfrm>
            <a:off x="4579620" y="1823380"/>
            <a:ext cx="2159101" cy="190097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srcRect l="11456" r="13969"/>
          <a:stretch/>
        </p:blipFill>
        <p:spPr>
          <a:xfrm>
            <a:off x="7007373" y="1827327"/>
            <a:ext cx="1933031" cy="189308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147">
        <p:fade/>
      </p:transition>
    </mc:Choice>
    <mc:Fallback xmlns="">
      <p:transition spd="med" advTm="1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98662" y="1951694"/>
            <a:ext cx="5897600" cy="1137542"/>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You CAN protect your herd</a:t>
            </a:r>
          </a:p>
        </p:txBody>
      </p:sp>
      <p:sp>
        <p:nvSpPr>
          <p:cNvPr id="5" name="Rounded Rectangle 4"/>
          <p:cNvSpPr/>
          <p:nvPr/>
        </p:nvSpPr>
        <p:spPr>
          <a:xfrm>
            <a:off x="685800" y="3810000"/>
            <a:ext cx="7723324" cy="1137542"/>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Can you still ship milk during an outbreak?</a:t>
            </a:r>
          </a:p>
        </p:txBody>
      </p:sp>
      <p:sp>
        <p:nvSpPr>
          <p:cNvPr id="6" name="Title 1"/>
          <p:cNvSpPr>
            <a:spLocks noGrp="1"/>
          </p:cNvSpPr>
          <p:nvPr>
            <p:ph type="title"/>
          </p:nvPr>
        </p:nvSpPr>
        <p:spPr>
          <a:xfrm>
            <a:off x="762000" y="152400"/>
            <a:ext cx="7620000" cy="914400"/>
          </a:xfrm>
        </p:spPr>
        <p:txBody>
          <a:bodyPr>
            <a:normAutofit/>
          </a:bodyPr>
          <a:lstStyle/>
          <a:p>
            <a:r>
              <a:rPr lang="en-US" dirty="0"/>
              <a:t>Protecting Your Herd</a:t>
            </a:r>
          </a:p>
        </p:txBody>
      </p:sp>
    </p:spTree>
    <p:extLst>
      <p:ext uri="{BB962C8B-B14F-4D97-AF65-F5344CB8AC3E}">
        <p14:creationId xmlns:p14="http://schemas.microsoft.com/office/powerpoint/2010/main" val="12864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dirty="0"/>
              <a:t>Control Areas and </a:t>
            </a:r>
            <a:r>
              <a:rPr lang="en-US" dirty="0" smtClean="0"/>
              <a:t/>
            </a:r>
            <a:br>
              <a:rPr lang="en-US" dirty="0" smtClean="0"/>
            </a:br>
            <a:r>
              <a:rPr lang="en-US" dirty="0" smtClean="0"/>
              <a:t>Movement </a:t>
            </a:r>
            <a:r>
              <a:rPr lang="en-US" dirty="0"/>
              <a:t>Restrictions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597751"/>
            <a:ext cx="6213982" cy="403724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230" y="1997579"/>
            <a:ext cx="1066800" cy="1066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1447800"/>
            <a:ext cx="4406627" cy="4191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9370" y="1462241"/>
            <a:ext cx="4391443" cy="417656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600" y="1846149"/>
            <a:ext cx="4944225" cy="1369660"/>
          </a:xfrm>
          <a:prstGeom prst="rect">
            <a:avLst/>
          </a:prstGeom>
        </p:spPr>
      </p:pic>
    </p:spTree>
    <p:custDataLst>
      <p:tags r:id="rId1"/>
    </p:custDataLst>
    <p:extLst>
      <p:ext uri="{BB962C8B-B14F-4D97-AF65-F5344CB8AC3E}">
        <p14:creationId xmlns:p14="http://schemas.microsoft.com/office/powerpoint/2010/main" val="2601194582"/>
      </p:ext>
    </p:extLst>
  </p:cSld>
  <p:clrMapOvr>
    <a:masterClrMapping/>
  </p:clrMapOvr>
  <mc:AlternateContent xmlns:mc="http://schemas.openxmlformats.org/markup-compatibility/2006" xmlns:p14="http://schemas.microsoft.com/office/powerpoint/2010/main">
    <mc:Choice Requires="p14">
      <p:transition spd="med" p14:dur="700" advTm="3334">
        <p:fade/>
      </p:transition>
    </mc:Choice>
    <mc:Fallback xmlns="">
      <p:transition spd="med" advTm="33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5"/>
                                        </p:tgtEl>
                                      </p:cBhvr>
                                      <p:by x="400000" y="400000"/>
                                    </p:animScale>
                                  </p:childTnLst>
                                </p:cTn>
                              </p:par>
                              <p:par>
                                <p:cTn id="22" presetID="42" presetClass="path" presetSubtype="0" accel="50000" decel="50000" fill="hold" nodeType="withEffect">
                                  <p:stCondLst>
                                    <p:cond delay="0"/>
                                  </p:stCondLst>
                                  <p:childTnLst>
                                    <p:animMotion origin="layout" path="M 1.38889E-6 -1.48148E-6 L -0.03577 0.16528 " pathEditMode="relative" rAng="0" ptsTypes="AA">
                                      <p:cBhvr>
                                        <p:cTn id="23" dur="2000" fill="hold"/>
                                        <p:tgtEl>
                                          <p:spTgt spid="5"/>
                                        </p:tgtEl>
                                        <p:attrNameLst>
                                          <p:attrName>ppt_x</p:attrName>
                                          <p:attrName>ppt_y</p:attrName>
                                        </p:attrNameLst>
                                      </p:cBhvr>
                                      <p:rCtr x="-1788" y="8264"/>
                                    </p:animMotion>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xit" presetSubtype="0" fill="hold"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799" y="1600201"/>
            <a:ext cx="3581401" cy="5257801"/>
          </a:xfrm>
          <a:prstGeom prst="rect">
            <a:avLst/>
          </a:prstGeom>
          <a:solidFill>
            <a:srgbClr val="5C99C6">
              <a:alpha val="3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4"/>
          <a:stretch>
            <a:fillRect/>
          </a:stretch>
        </p:blipFill>
        <p:spPr>
          <a:xfrm rot="21217694">
            <a:off x="390937" y="1935279"/>
            <a:ext cx="2797959" cy="372198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The Secure Milk Supply Plan</a:t>
            </a:r>
            <a:endParaRPr lang="en-US" dirty="0"/>
          </a:p>
        </p:txBody>
      </p:sp>
      <p:sp>
        <p:nvSpPr>
          <p:cNvPr id="8" name="Rectangle 7"/>
          <p:cNvSpPr/>
          <p:nvPr/>
        </p:nvSpPr>
        <p:spPr>
          <a:xfrm>
            <a:off x="4321414" y="1905000"/>
            <a:ext cx="4584700" cy="3194721"/>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sz="2800" dirty="0">
                <a:latin typeface="Verdana" panose="020B0604030504040204" pitchFamily="34" charset="0"/>
                <a:ea typeface="Verdana" panose="020B0604030504040204" pitchFamily="34" charset="0"/>
                <a:cs typeface="Verdana" panose="020B0604030504040204" pitchFamily="34" charset="0"/>
              </a:rPr>
              <a:t>Program is voluntary</a:t>
            </a:r>
            <a:endParaRPr lang="en-US" altLang="en-US" sz="2800" b="1" dirty="0">
              <a:latin typeface="Verdana" panose="020B0604030504040204" pitchFamily="34" charset="0"/>
              <a:ea typeface="Verdana" panose="020B0604030504040204" pitchFamily="34" charset="0"/>
              <a:cs typeface="Verdana" panose="020B0604030504040204" pitchFamily="34" charset="0"/>
            </a:endParaRPr>
          </a:p>
          <a:p>
            <a:pPr marL="457200" indent="-457200">
              <a:lnSpc>
                <a:spcPct val="90000"/>
              </a:lnSpc>
              <a:buFont typeface="Arial" panose="020B0604020202020204" pitchFamily="34" charset="0"/>
              <a:buChar char="•"/>
            </a:pPr>
            <a:endParaRPr lang="en-US" altLang="en-US" sz="2800" dirty="0">
              <a:latin typeface="Verdana" panose="020B0604030504040204" pitchFamily="34" charset="0"/>
              <a:ea typeface="Verdana" panose="020B0604030504040204" pitchFamily="34" charset="0"/>
              <a:cs typeface="Verdana" panose="020B0604030504040204" pitchFamily="34" charset="0"/>
            </a:endParaRPr>
          </a:p>
          <a:p>
            <a:pPr marL="457200" indent="-457200">
              <a:lnSpc>
                <a:spcPct val="90000"/>
              </a:lnSpc>
              <a:buFont typeface="Arial" panose="020B0604020202020204" pitchFamily="34" charset="0"/>
              <a:buChar char="•"/>
            </a:pPr>
            <a:r>
              <a:rPr lang="en-US" altLang="en-US" sz="2800" dirty="0">
                <a:latin typeface="Verdana" panose="020B0604030504040204" pitchFamily="34" charset="0"/>
                <a:ea typeface="Verdana" panose="020B0604030504040204" pitchFamily="34" charset="0"/>
                <a:cs typeface="Verdana" panose="020B0604030504040204" pitchFamily="34" charset="0"/>
              </a:rPr>
              <a:t>Provides tools to help protect your dairy</a:t>
            </a:r>
          </a:p>
          <a:p>
            <a:pPr marL="457200" indent="-457200">
              <a:lnSpc>
                <a:spcPct val="90000"/>
              </a:lnSpc>
              <a:buFont typeface="Arial" panose="020B0604020202020204" pitchFamily="34" charset="0"/>
              <a:buChar char="•"/>
            </a:pPr>
            <a:endParaRPr lang="en-US" altLang="en-US" sz="2800" b="1" dirty="0">
              <a:latin typeface="Verdana" panose="020B0604030504040204" pitchFamily="34" charset="0"/>
              <a:ea typeface="Verdana" panose="020B0604030504040204" pitchFamily="34" charset="0"/>
              <a:cs typeface="Verdana" panose="020B0604030504040204" pitchFamily="34" charset="0"/>
            </a:endParaRPr>
          </a:p>
          <a:p>
            <a:pPr marL="457200" indent="-457200">
              <a:lnSpc>
                <a:spcPct val="90000"/>
              </a:lnSpc>
              <a:buFont typeface="Arial" panose="020B0604020202020204" pitchFamily="34" charset="0"/>
              <a:buChar char="•"/>
            </a:pPr>
            <a:r>
              <a:rPr lang="en-US" altLang="en-US" sz="2800" dirty="0">
                <a:latin typeface="Verdana" panose="020B0604030504040204" pitchFamily="34" charset="0"/>
                <a:ea typeface="Verdana" panose="020B0604030504040204" pitchFamily="34" charset="0"/>
                <a:cs typeface="Verdana" panose="020B0604030504040204" pitchFamily="34" charset="0"/>
              </a:rPr>
              <a:t>Continued shipment of milk and business continuity</a:t>
            </a:r>
          </a:p>
        </p:txBody>
      </p:sp>
      <p:pic>
        <p:nvPicPr>
          <p:cNvPr id="6" name="Picture 5"/>
          <p:cNvPicPr>
            <a:picLocks noChangeAspect="1"/>
          </p:cNvPicPr>
          <p:nvPr/>
        </p:nvPicPr>
        <p:blipFill>
          <a:blip r:embed="rId5"/>
          <a:stretch>
            <a:fillRect/>
          </a:stretch>
        </p:blipFill>
        <p:spPr>
          <a:xfrm rot="21308680">
            <a:off x="588240" y="1680296"/>
            <a:ext cx="3000137" cy="394236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77" y="1752601"/>
            <a:ext cx="3278210" cy="424238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79626535"/>
      </p:ext>
    </p:extLst>
  </p:cSld>
  <p:clrMapOvr>
    <a:masterClrMapping/>
  </p:clrMapOvr>
  <mc:AlternateContent xmlns:mc="http://schemas.openxmlformats.org/markup-compatibility/2006" xmlns:p14="http://schemas.microsoft.com/office/powerpoint/2010/main">
    <mc:Choice Requires="p14">
      <p:transition spd="med" p14:dur="700" advTm="10570">
        <p:fade/>
      </p:transition>
    </mc:Choice>
    <mc:Fallback xmlns="">
      <p:transition spd="med" advTm="10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Yes, You Can Protect Your Herd</a:t>
            </a:r>
            <a:endParaRPr lang="en-US" sz="3600" dirty="0"/>
          </a:p>
        </p:txBody>
      </p:sp>
      <p:sp>
        <p:nvSpPr>
          <p:cNvPr id="4" name="Rectangle 3"/>
          <p:cNvSpPr/>
          <p:nvPr/>
        </p:nvSpPr>
        <p:spPr>
          <a:xfrm>
            <a:off x="4876800" y="2372396"/>
            <a:ext cx="4267200" cy="2743200"/>
          </a:xfrm>
          <a:prstGeom prst="rect">
            <a:avLst/>
          </a:prstGeom>
          <a:solidFill>
            <a:srgbClr val="5C99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Verdana" panose="020B0604030504040204" pitchFamily="34" charset="0"/>
              <a:ea typeface="Verdana" panose="020B0604030504040204" pitchFamily="34" charset="0"/>
              <a:cs typeface="Verdana" panose="020B0604030504040204" pitchFamily="34" charset="0"/>
            </a:endParaRPr>
          </a:p>
        </p:txBody>
      </p:sp>
      <p:pic>
        <p:nvPicPr>
          <p:cNvPr id="7" name="Picture 4" descr="File:Cow closeup 03.sv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20577352">
            <a:off x="5599338" y="1189932"/>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158013" y="4330008"/>
            <a:ext cx="3352800" cy="400110"/>
          </a:xfrm>
          <a:prstGeom prst="rect">
            <a:avLst/>
          </a:prstGeom>
          <a:solidFill>
            <a:srgbClr val="EAEFF7"/>
          </a:solidFill>
          <a:ln w="28575">
            <a:solidFill>
              <a:schemeClr val="tx1"/>
            </a:solidFill>
          </a:ln>
        </p:spPr>
        <p:txBody>
          <a:bodyPr>
            <a:spAutoFit/>
          </a:bodyPr>
          <a:lstStyle/>
          <a:p>
            <a:pPr algn="ctr">
              <a:defRPr/>
            </a:pPr>
            <a:r>
              <a:rPr lang="en-US" sz="2000" b="1" dirty="0">
                <a:latin typeface="Verdana" panose="020B0604030504040204" pitchFamily="34" charset="0"/>
                <a:ea typeface="Verdana" panose="020B0604030504040204" pitchFamily="34" charset="0"/>
                <a:cs typeface="Verdana" panose="020B0604030504040204" pitchFamily="34" charset="0"/>
              </a:rPr>
              <a:t>Open for Business </a:t>
            </a:r>
          </a:p>
        </p:txBody>
      </p:sp>
      <p:cxnSp>
        <p:nvCxnSpPr>
          <p:cNvPr id="9" name="Straight Connector 8"/>
          <p:cNvCxnSpPr/>
          <p:nvPr/>
        </p:nvCxnSpPr>
        <p:spPr>
          <a:xfrm>
            <a:off x="7291613" y="3720407"/>
            <a:ext cx="121920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158013" y="3720407"/>
            <a:ext cx="137160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822581" y="5275001"/>
            <a:ext cx="5498839" cy="1406507"/>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Visit:</a:t>
            </a:r>
          </a:p>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hlinkClick r:id="rId7"/>
              </a:rPr>
              <a:t>http://securemilksupply.org</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For more information</a:t>
            </a:r>
          </a:p>
        </p:txBody>
      </p:sp>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525" y="2763592"/>
            <a:ext cx="4203488" cy="1486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4270179"/>
      </p:ext>
    </p:extLst>
  </p:cSld>
  <p:clrMapOvr>
    <a:masterClrMapping/>
  </p:clrMapOvr>
  <mc:AlternateContent xmlns:mc="http://schemas.openxmlformats.org/markup-compatibility/2006" xmlns:p14="http://schemas.microsoft.com/office/powerpoint/2010/main">
    <mc:Choice Requires="p14">
      <p:transition spd="med" p14:dur="700" advTm="9865">
        <p:fade/>
      </p:transition>
    </mc:Choice>
    <mc:Fallback xmlns="">
      <p:transition spd="med" advTm="9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Foot and Mouth Disease Virus</a:t>
            </a:r>
            <a:endParaRPr lang="en-US" dirty="0"/>
          </a:p>
        </p:txBody>
      </p:sp>
      <p:pic>
        <p:nvPicPr>
          <p:cNvPr id="14" name="Picture 5" descr="D:\David's Folder\fmd uk\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044890"/>
            <a:ext cx="2543769" cy="2468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228600" y="1418817"/>
            <a:ext cx="10229584" cy="461665"/>
          </a:xfrm>
          <a:prstGeom prst="rect">
            <a:avLst/>
          </a:prstGeom>
          <a:noFill/>
          <a:ln w="9525">
            <a:noFill/>
            <a:miter lim="800000"/>
            <a:headEnd/>
            <a:tailEnd/>
          </a:ln>
          <a:effectLst/>
        </p:spPr>
        <p:txBody>
          <a:bodyPr wrap="square">
            <a:spAutoFit/>
          </a:bodyPr>
          <a:lstStyle/>
          <a:p>
            <a:pPr marL="457200" indent="-457200">
              <a:spcBef>
                <a:spcPct val="50000"/>
              </a:spcBef>
              <a:buClr>
                <a:schemeClr val="tx1"/>
              </a:buClr>
              <a:buFont typeface="Arial" panose="020B060402020202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Most contagious disease virus known in animals</a:t>
            </a:r>
          </a:p>
        </p:txBody>
      </p:sp>
      <p:sp>
        <p:nvSpPr>
          <p:cNvPr id="16" name="Text Box 3"/>
          <p:cNvSpPr txBox="1">
            <a:spLocks noChangeArrowheads="1"/>
          </p:cNvSpPr>
          <p:nvPr/>
        </p:nvSpPr>
        <p:spPr bwMode="auto">
          <a:xfrm>
            <a:off x="228600" y="2114885"/>
            <a:ext cx="7541605" cy="830997"/>
          </a:xfrm>
          <a:prstGeom prst="rect">
            <a:avLst/>
          </a:prstGeom>
          <a:noFill/>
          <a:ln w="9525">
            <a:noFill/>
            <a:miter lim="800000"/>
            <a:headEnd/>
            <a:tailEnd/>
          </a:ln>
          <a:effectLst/>
        </p:spPr>
        <p:txBody>
          <a:bodyPr wrap="square">
            <a:spAutoFit/>
          </a:bodyPr>
          <a:lstStyle/>
          <a:p>
            <a:pPr marL="457200" indent="-457200">
              <a:spcBef>
                <a:spcPct val="50000"/>
              </a:spcBef>
              <a:buClr>
                <a:schemeClr val="tx1"/>
              </a:buClr>
              <a:buFont typeface="Arial" panose="020B060402020202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Affects all animals with cloven feet (cattle, sheep, goats, pigs)</a:t>
            </a:r>
          </a:p>
        </p:txBody>
      </p:sp>
      <p:sp>
        <p:nvSpPr>
          <p:cNvPr id="17" name="Text Box 3"/>
          <p:cNvSpPr txBox="1">
            <a:spLocks noChangeArrowheads="1"/>
          </p:cNvSpPr>
          <p:nvPr/>
        </p:nvSpPr>
        <p:spPr bwMode="auto">
          <a:xfrm>
            <a:off x="228600" y="3180285"/>
            <a:ext cx="9807225" cy="461665"/>
          </a:xfrm>
          <a:prstGeom prst="rect">
            <a:avLst/>
          </a:prstGeom>
          <a:noFill/>
          <a:ln w="9525">
            <a:noFill/>
            <a:miter lim="800000"/>
            <a:headEnd/>
            <a:tailEnd/>
          </a:ln>
          <a:effectLst/>
        </p:spPr>
        <p:txBody>
          <a:bodyPr wrap="square">
            <a:spAutoFit/>
          </a:bodyPr>
          <a:lstStyle/>
          <a:p>
            <a:pPr marL="457200" indent="-457200">
              <a:spcBef>
                <a:spcPct val="50000"/>
              </a:spcBef>
              <a:buClr>
                <a:schemeClr val="tx1"/>
              </a:buClr>
              <a:buFont typeface="Arial" panose="020B060402020202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Causes blistering on feet, mouth, and teats  </a:t>
            </a:r>
          </a:p>
        </p:txBody>
      </p:sp>
      <p:sp>
        <p:nvSpPr>
          <p:cNvPr id="20" name="Text Box 6"/>
          <p:cNvSpPr txBox="1">
            <a:spLocks noChangeArrowheads="1"/>
          </p:cNvSpPr>
          <p:nvPr/>
        </p:nvSpPr>
        <p:spPr bwMode="auto">
          <a:xfrm>
            <a:off x="6265447" y="4430029"/>
            <a:ext cx="1785258" cy="408623"/>
          </a:xfrm>
          <a:prstGeom prst="roundRect">
            <a:avLst/>
          </a:prstGeom>
          <a:solidFill>
            <a:srgbClr val="5C99C6"/>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FMD Virus</a:t>
            </a:r>
          </a:p>
        </p:txBody>
      </p:sp>
      <p:sp>
        <p:nvSpPr>
          <p:cNvPr id="10" name="Text Box 3"/>
          <p:cNvSpPr txBox="1">
            <a:spLocks noChangeArrowheads="1"/>
          </p:cNvSpPr>
          <p:nvPr/>
        </p:nvSpPr>
        <p:spPr bwMode="auto">
          <a:xfrm>
            <a:off x="228600" y="3876353"/>
            <a:ext cx="4611806" cy="830997"/>
          </a:xfrm>
          <a:prstGeom prst="rect">
            <a:avLst/>
          </a:prstGeom>
          <a:noFill/>
          <a:ln w="9525">
            <a:noFill/>
            <a:miter lim="800000"/>
            <a:headEnd/>
            <a:tailEnd/>
          </a:ln>
          <a:effectLst/>
        </p:spPr>
        <p:txBody>
          <a:bodyPr wrap="square">
            <a:spAutoFit/>
          </a:bodyPr>
          <a:lstStyle/>
          <a:p>
            <a:pPr marL="457200" indent="-457200">
              <a:spcBef>
                <a:spcPct val="50000"/>
              </a:spcBef>
              <a:buClr>
                <a:schemeClr val="tx1"/>
              </a:buClr>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Not a public heath or food safety concern</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4265410046"/>
      </p:ext>
    </p:extLst>
  </p:cSld>
  <p:clrMapOvr>
    <a:masterClrMapping/>
  </p:clrMapOvr>
  <mc:AlternateContent xmlns:mc="http://schemas.openxmlformats.org/markup-compatibility/2006" xmlns:p14="http://schemas.microsoft.com/office/powerpoint/2010/main">
    <mc:Choice Requires="p14">
      <p:transition spd="med" p14:dur="700" advTm="16427">
        <p:fade/>
      </p:transition>
    </mc:Choice>
    <mc:Fallback xmlns="">
      <p:transition spd="med" advTm="16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42"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P spid="20"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914400" y="152400"/>
            <a:ext cx="10972800" cy="114300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4000" b="0" kern="1200">
                <a:solidFill>
                  <a:schemeClr val="bg1"/>
                </a:solidFill>
                <a:latin typeface="Verdana" pitchFamily="34" charset="0"/>
                <a:ea typeface="Verdana" pitchFamily="34" charset="0"/>
                <a:cs typeface="Verdana" pitchFamily="34" charset="0"/>
              </a:defRPr>
            </a:lvl1pPr>
          </a:lstStyle>
          <a:p>
            <a:pPr fontAlgn="auto">
              <a:spcAft>
                <a:spcPts val="0"/>
              </a:spcAft>
            </a:pPr>
            <a:r>
              <a:rPr lang="en-US" dirty="0"/>
              <a:t>Foot and Mouth Disease </a:t>
            </a:r>
            <a:r>
              <a:rPr lang="en-US" dirty="0" smtClean="0"/>
              <a:t>Virus</a:t>
            </a:r>
            <a:endParaRPr lang="en-US" dirty="0"/>
          </a:p>
        </p:txBody>
      </p:sp>
      <p:pic>
        <p:nvPicPr>
          <p:cNvPr id="10" name="Picture 9"/>
          <p:cNvPicPr>
            <a:picLocks noChangeAspect="1"/>
          </p:cNvPicPr>
          <p:nvPr/>
        </p:nvPicPr>
        <p:blipFill>
          <a:blip r:embed="rId3"/>
          <a:stretch>
            <a:fillRect/>
          </a:stretch>
        </p:blipFill>
        <p:spPr>
          <a:xfrm>
            <a:off x="2514600" y="4044719"/>
            <a:ext cx="4515956" cy="2536701"/>
          </a:xfrm>
          <a:prstGeom prst="rect">
            <a:avLst/>
          </a:prstGeom>
          <a:ln>
            <a:noFill/>
          </a:ln>
          <a:effectLst>
            <a:outerShdw blurRad="292100" dist="139700" dir="2700000" algn="tl" rotWithShape="0">
              <a:srgbClr val="333333">
                <a:alpha val="65000"/>
              </a:srgbClr>
            </a:outerShdw>
          </a:effectLst>
        </p:spPr>
      </p:pic>
      <p:sp>
        <p:nvSpPr>
          <p:cNvPr id="12" name="Text Box 6"/>
          <p:cNvSpPr txBox="1">
            <a:spLocks noChangeArrowheads="1"/>
          </p:cNvSpPr>
          <p:nvPr/>
        </p:nvSpPr>
        <p:spPr bwMode="auto">
          <a:xfrm>
            <a:off x="5257800" y="4276626"/>
            <a:ext cx="2303090" cy="715089"/>
          </a:xfrm>
          <a:prstGeom prst="roundRect">
            <a:avLst/>
          </a:prstGeom>
          <a:solidFill>
            <a:srgbClr val="5C99C6"/>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FMD Outbreak, UK 2001</a:t>
            </a:r>
          </a:p>
        </p:txBody>
      </p:sp>
      <p:sp>
        <p:nvSpPr>
          <p:cNvPr id="15" name="Text Box 3"/>
          <p:cNvSpPr txBox="1">
            <a:spLocks noChangeArrowheads="1"/>
          </p:cNvSpPr>
          <p:nvPr/>
        </p:nvSpPr>
        <p:spPr bwMode="auto">
          <a:xfrm>
            <a:off x="-685800" y="1684021"/>
            <a:ext cx="1051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
                <a:schemeClr val="tx1"/>
              </a:buClr>
              <a:buNone/>
            </a:pPr>
            <a:r>
              <a:rPr lang="en-US" altLang="en-US" sz="2800" dirty="0">
                <a:latin typeface="Verdana" panose="020B0604030504040204" pitchFamily="34" charset="0"/>
                <a:ea typeface="Verdana" panose="020B0604030504040204" pitchFamily="34" charset="0"/>
                <a:cs typeface="Verdana" panose="020B0604030504040204" pitchFamily="34" charset="0"/>
              </a:rPr>
              <a:t>There is no treatment</a:t>
            </a:r>
          </a:p>
        </p:txBody>
      </p:sp>
      <p:sp>
        <p:nvSpPr>
          <p:cNvPr id="16" name="Rectangle 15"/>
          <p:cNvSpPr/>
          <p:nvPr/>
        </p:nvSpPr>
        <p:spPr>
          <a:xfrm>
            <a:off x="751161" y="2579000"/>
            <a:ext cx="7641678" cy="954107"/>
          </a:xfrm>
          <a:prstGeom prst="rect">
            <a:avLst/>
          </a:prstGeom>
        </p:spPr>
        <p:txBody>
          <a:bodyPr wrap="square">
            <a:spAutoFit/>
          </a:bodyPr>
          <a:lstStyle/>
          <a:p>
            <a:pPr algn="ctr" eaLnBrk="1" hangingPunct="1">
              <a:spcBef>
                <a:spcPct val="50000"/>
              </a:spcBef>
              <a:buClr>
                <a:schemeClr val="tx1"/>
              </a:buClr>
              <a:buNone/>
            </a:pPr>
            <a:r>
              <a:rPr lang="en-US" altLang="en-US" sz="2800" dirty="0">
                <a:latin typeface="Verdana" panose="020B0604030504040204" pitchFamily="34" charset="0"/>
                <a:ea typeface="Verdana" panose="020B0604030504040204" pitchFamily="34" charset="0"/>
                <a:cs typeface="Verdana" panose="020B0604030504040204" pitchFamily="34" charset="0"/>
              </a:rPr>
              <a:t>Historically control has consisted of quarantine, test, and </a:t>
            </a:r>
            <a:r>
              <a:rPr lang="en-US" altLang="en-US" sz="2800" dirty="0" smtClean="0">
                <a:latin typeface="Verdana" panose="020B0604030504040204" pitchFamily="34" charset="0"/>
                <a:ea typeface="Verdana" panose="020B0604030504040204" pitchFamily="34" charset="0"/>
                <a:cs typeface="Verdana" panose="020B0604030504040204" pitchFamily="34" charset="0"/>
              </a:rPr>
              <a:t>depopulation </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67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030" y="1905000"/>
            <a:ext cx="3071030" cy="4680148"/>
          </a:xfrm>
          <a:prstGeom prst="rect">
            <a:avLst/>
          </a:prstGeom>
          <a:solidFill>
            <a:srgbClr val="005EA4">
              <a:alpha val="1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 name="Title 2"/>
          <p:cNvSpPr>
            <a:spLocks noGrp="1"/>
          </p:cNvSpPr>
          <p:nvPr>
            <p:ph type="title"/>
          </p:nvPr>
        </p:nvSpPr>
        <p:spPr/>
        <p:txBody>
          <a:bodyPr>
            <a:normAutofit fontScale="90000"/>
          </a:bodyPr>
          <a:lstStyle/>
          <a:p>
            <a:r>
              <a:rPr lang="en-US" dirty="0" smtClean="0"/>
              <a:t>Foot and Mouth Disease in UK 2001</a:t>
            </a:r>
            <a:endParaRPr lang="en-US" dirty="0"/>
          </a:p>
        </p:txBody>
      </p:sp>
      <p:pic>
        <p:nvPicPr>
          <p:cNvPr id="8" name="Picture 7" descr="_1204467_cattle300ap"/>
          <p:cNvPicPr>
            <a:picLocks noChangeAspect="1" noChangeArrowheads="1"/>
          </p:cNvPicPr>
          <p:nvPr/>
        </p:nvPicPr>
        <p:blipFill rotWithShape="1">
          <a:blip r:embed="rId4">
            <a:extLst>
              <a:ext uri="{28A0092B-C50C-407E-A947-70E740481C1C}">
                <a14:useLocalDpi xmlns:a14="http://schemas.microsoft.com/office/drawing/2010/main" val="0"/>
              </a:ext>
            </a:extLst>
          </a:blip>
          <a:srcRect l="1945" t="3404" r="6096"/>
          <a:stretch/>
        </p:blipFill>
        <p:spPr bwMode="auto">
          <a:xfrm>
            <a:off x="234372" y="2362200"/>
            <a:ext cx="2615167" cy="156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_1196966_tom_griffith300afp"/>
          <p:cNvPicPr>
            <a:picLocks noChangeAspect="1" noChangeArrowheads="1"/>
          </p:cNvPicPr>
          <p:nvPr/>
        </p:nvPicPr>
        <p:blipFill rotWithShape="1">
          <a:blip r:embed="rId5">
            <a:extLst>
              <a:ext uri="{28A0092B-C50C-407E-A947-70E740481C1C}">
                <a14:useLocalDpi xmlns:a14="http://schemas.microsoft.com/office/drawing/2010/main" val="0"/>
              </a:ext>
            </a:extLst>
          </a:blip>
          <a:srcRect l="4126" t="1483" r="3722"/>
          <a:stretch/>
        </p:blipFill>
        <p:spPr bwMode="auto">
          <a:xfrm>
            <a:off x="234375" y="4618731"/>
            <a:ext cx="2615165" cy="1677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3276601" y="2016643"/>
            <a:ext cx="63737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50000"/>
              </a:spcBef>
              <a:buClr>
                <a:schemeClr val="tx1"/>
              </a:buClr>
              <a:buFont typeface="Arial" panose="020B0604020202020204" pitchFamily="34" charset="0"/>
              <a:buChar char="•"/>
            </a:pPr>
            <a:r>
              <a:rPr lang="en-US" altLang="en-US" sz="2400" b="1" u="sng" dirty="0">
                <a:latin typeface="Verdana" panose="020B0604030504040204" pitchFamily="34" charset="0"/>
                <a:ea typeface="Verdana" panose="020B0604030504040204" pitchFamily="34" charset="0"/>
                <a:cs typeface="Verdana" panose="020B0604030504040204" pitchFamily="34" charset="0"/>
                <a:sym typeface="Monotype Sorts"/>
              </a:rPr>
              <a:t>10</a:t>
            </a:r>
            <a:r>
              <a:rPr lang="en-US" altLang="en-US" sz="2400" b="1" u="sng" dirty="0">
                <a:latin typeface="Verdana" panose="020B0604030504040204" pitchFamily="34" charset="0"/>
                <a:ea typeface="Verdana" panose="020B0604030504040204" pitchFamily="34" charset="0"/>
                <a:cs typeface="Verdana" panose="020B0604030504040204" pitchFamily="34" charset="0"/>
              </a:rPr>
              <a:t> million</a:t>
            </a:r>
            <a:r>
              <a:rPr lang="en-US" altLang="en-US" sz="2400" b="1" dirty="0">
                <a:latin typeface="Verdana" panose="020B0604030504040204" pitchFamily="34" charset="0"/>
                <a:ea typeface="Verdana" panose="020B0604030504040204" pitchFamily="34" charset="0"/>
                <a:cs typeface="Verdana" panose="020B0604030504040204" pitchFamily="34" charset="0"/>
              </a:rPr>
              <a:t> </a:t>
            </a:r>
            <a:r>
              <a:rPr lang="en-US" altLang="en-US" sz="2400" dirty="0">
                <a:latin typeface="Verdana" panose="020B0604030504040204" pitchFamily="34" charset="0"/>
                <a:ea typeface="Verdana" panose="020B0604030504040204" pitchFamily="34" charset="0"/>
                <a:cs typeface="Verdana" panose="020B0604030504040204" pitchFamily="34" charset="0"/>
              </a:rPr>
              <a:t>animals </a:t>
            </a:r>
            <a:r>
              <a:rPr lang="en-US" altLang="en-US" sz="2400" dirty="0" smtClean="0">
                <a:latin typeface="Verdana" panose="020B0604030504040204" pitchFamily="34" charset="0"/>
                <a:ea typeface="Verdana" panose="020B0604030504040204" pitchFamily="34" charset="0"/>
                <a:cs typeface="Verdana" panose="020B0604030504040204" pitchFamily="34" charset="0"/>
              </a:rPr>
              <a:t>depopulated (infected and non-infected) </a:t>
            </a:r>
            <a:r>
              <a:rPr lang="en-US" altLang="en-US" sz="2400" dirty="0">
                <a:latin typeface="Verdana" panose="020B0604030504040204" pitchFamily="34" charset="0"/>
                <a:ea typeface="Verdana" panose="020B0604030504040204" pitchFamily="34" charset="0"/>
                <a:cs typeface="Verdana" panose="020B0604030504040204" pitchFamily="34" charset="0"/>
              </a:rPr>
              <a:t>from </a:t>
            </a:r>
            <a:r>
              <a:rPr lang="en-US" altLang="en-US" sz="2400" b="1" u="sng" dirty="0">
                <a:latin typeface="Verdana" panose="020B0604030504040204" pitchFamily="34" charset="0"/>
                <a:ea typeface="Verdana" panose="020B0604030504040204" pitchFamily="34" charset="0"/>
                <a:cs typeface="Verdana" panose="020B0604030504040204" pitchFamily="34" charset="0"/>
              </a:rPr>
              <a:t>2,000</a:t>
            </a:r>
            <a:r>
              <a:rPr lang="en-US" altLang="en-US" sz="2400" dirty="0">
                <a:latin typeface="Verdana" panose="020B0604030504040204" pitchFamily="34" charset="0"/>
                <a:ea typeface="Verdana" panose="020B0604030504040204" pitchFamily="34" charset="0"/>
                <a:cs typeface="Verdana" panose="020B0604030504040204" pitchFamily="34" charset="0"/>
              </a:rPr>
              <a:t> farms</a:t>
            </a:r>
          </a:p>
        </p:txBody>
      </p:sp>
      <p:sp>
        <p:nvSpPr>
          <p:cNvPr id="11" name="Text Box 2"/>
          <p:cNvSpPr txBox="1">
            <a:spLocks noChangeArrowheads="1"/>
          </p:cNvSpPr>
          <p:nvPr/>
        </p:nvSpPr>
        <p:spPr bwMode="auto">
          <a:xfrm>
            <a:off x="3301411" y="3782078"/>
            <a:ext cx="5766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eaLnBrk="1" hangingPunct="1">
              <a:spcBef>
                <a:spcPct val="50000"/>
              </a:spcBef>
              <a:buClr>
                <a:schemeClr val="tx1"/>
              </a:buClr>
              <a:buFont typeface="Arial" panose="020B0604020202020204" pitchFamily="34" charset="0"/>
              <a:buChar char="•"/>
            </a:pPr>
            <a:r>
              <a:rPr lang="en-US" altLang="en-US" sz="2400" b="1" u="sng" dirty="0">
                <a:latin typeface="Verdana" panose="020B0604030504040204" pitchFamily="34" charset="0"/>
                <a:ea typeface="Verdana" panose="020B0604030504040204" pitchFamily="34" charset="0"/>
                <a:cs typeface="Verdana" panose="020B0604030504040204" pitchFamily="34" charset="0"/>
              </a:rPr>
              <a:t>$13 billion</a:t>
            </a:r>
            <a:r>
              <a:rPr lang="en-US" altLang="en-US" sz="2400" b="1" dirty="0">
                <a:latin typeface="Verdana" panose="020B0604030504040204" pitchFamily="34" charset="0"/>
                <a:ea typeface="Verdana" panose="020B0604030504040204" pitchFamily="34" charset="0"/>
                <a:cs typeface="Verdana" panose="020B0604030504040204" pitchFamily="34" charset="0"/>
              </a:rPr>
              <a:t> </a:t>
            </a:r>
            <a:r>
              <a:rPr lang="en-US" altLang="en-US" sz="2400" dirty="0" smtClean="0">
                <a:latin typeface="Verdana" panose="020B0604030504040204" pitchFamily="34" charset="0"/>
                <a:ea typeface="Verdana" panose="020B0604030504040204" pitchFamily="34" charset="0"/>
                <a:cs typeface="Verdana" panose="020B0604030504040204" pitchFamily="34" charset="0"/>
              </a:rPr>
              <a:t>economic </a:t>
            </a:r>
            <a:r>
              <a:rPr lang="en-US" altLang="en-US" sz="2400" dirty="0">
                <a:latin typeface="Verdana" panose="020B0604030504040204" pitchFamily="34" charset="0"/>
                <a:ea typeface="Verdana" panose="020B0604030504040204" pitchFamily="34" charset="0"/>
                <a:cs typeface="Verdana" panose="020B0604030504040204" pitchFamily="34" charset="0"/>
              </a:rPr>
              <a:t>losses</a:t>
            </a:r>
          </a:p>
        </p:txBody>
      </p:sp>
      <p:sp>
        <p:nvSpPr>
          <p:cNvPr id="12" name="Text Box 2"/>
          <p:cNvSpPr txBox="1">
            <a:spLocks noChangeArrowheads="1"/>
          </p:cNvSpPr>
          <p:nvPr/>
        </p:nvSpPr>
        <p:spPr bwMode="auto">
          <a:xfrm>
            <a:off x="3301409" y="4953001"/>
            <a:ext cx="50043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50000"/>
              </a:spcBef>
              <a:buFont typeface="Arial" panose="020B0604020202020204" pitchFamily="34" charset="0"/>
              <a:buChar char="•"/>
            </a:pPr>
            <a:r>
              <a:rPr lang="en-US" altLang="en-US" sz="2400" dirty="0">
                <a:latin typeface="Verdana" panose="020B0604030504040204" pitchFamily="34" charset="0"/>
                <a:ea typeface="Verdana" panose="020B0604030504040204" pitchFamily="34" charset="0"/>
                <a:cs typeface="Verdana" panose="020B0604030504040204" pitchFamily="34" charset="0"/>
              </a:rPr>
              <a:t>Suicides among producers and emergency workers</a:t>
            </a:r>
          </a:p>
        </p:txBody>
      </p:sp>
      <p:sp>
        <p:nvSpPr>
          <p:cNvPr id="2" name="Rectangle 1"/>
          <p:cNvSpPr/>
          <p:nvPr/>
        </p:nvSpPr>
        <p:spPr>
          <a:xfrm>
            <a:off x="4876800" y="3187566"/>
            <a:ext cx="5334000" cy="276999"/>
          </a:xfrm>
          <a:prstGeom prst="rect">
            <a:avLst/>
          </a:prstGeom>
        </p:spPr>
        <p:txBody>
          <a:bodyPr wrap="square">
            <a:spAutoFit/>
          </a:bodyPr>
          <a:lstStyle/>
          <a:p>
            <a:r>
              <a:rPr lang="en-US" sz="1200" b="1" i="1" dirty="0">
                <a:latin typeface="Verdana" panose="020B0604030504040204" pitchFamily="34" charset="0"/>
                <a:ea typeface="Verdana" panose="020B0604030504040204" pitchFamily="34" charset="0"/>
                <a:cs typeface="Verdana" panose="020B0604030504040204" pitchFamily="34" charset="0"/>
              </a:rPr>
              <a:t>Emerging and Exotic Diseases of Animals 2010</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4876801" y="4618731"/>
            <a:ext cx="2876108" cy="276999"/>
          </a:xfrm>
          <a:prstGeom prst="rect">
            <a:avLst/>
          </a:prstGeom>
        </p:spPr>
        <p:txBody>
          <a:bodyPr wrap="none">
            <a:spAutoFit/>
          </a:bodyPr>
          <a:lstStyle/>
          <a:p>
            <a:r>
              <a:rPr lang="en-US" sz="1200" b="1" i="1" dirty="0">
                <a:latin typeface="Verdana" panose="020B0604030504040204" pitchFamily="34" charset="0"/>
                <a:ea typeface="Verdana" panose="020B0604030504040204" pitchFamily="34" charset="0"/>
                <a:cs typeface="Verdana" panose="020B0604030504040204" pitchFamily="34" charset="0"/>
              </a:rPr>
              <a:t>UK National Audit Office 2001  </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5943600" y="4173823"/>
            <a:ext cx="2552365" cy="369332"/>
          </a:xfrm>
          <a:prstGeom prst="rect">
            <a:avLst/>
          </a:prstGeom>
        </p:spPr>
        <p:txBody>
          <a:bodyPr wrap="none">
            <a:spAutoFit/>
          </a:bodyPr>
          <a:lstStyle/>
          <a:p>
            <a:r>
              <a:rPr lang="en-US" altLang="en-US" sz="1800" dirty="0">
                <a:latin typeface="Verdana" panose="020B0604030504040204" pitchFamily="34" charset="0"/>
                <a:ea typeface="Verdana" panose="020B0604030504040204" pitchFamily="34" charset="0"/>
                <a:cs typeface="Verdana" panose="020B0604030504040204" pitchFamily="34" charset="0"/>
              </a:rPr>
              <a:t>(U.S., 2001 dollars) </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69127085"/>
      </p:ext>
    </p:extLst>
  </p:cSld>
  <p:clrMapOvr>
    <a:masterClrMapping/>
  </p:clrMapOvr>
  <mc:AlternateContent xmlns:mc="http://schemas.openxmlformats.org/markup-compatibility/2006" xmlns:p14="http://schemas.microsoft.com/office/powerpoint/2010/main">
    <mc:Choice Requires="p14">
      <p:transition spd="med" p14:dur="700" advTm="849">
        <p:fade/>
      </p:transition>
    </mc:Choice>
    <mc:Fallback xmlns="">
      <p:transition spd="med" advTm="8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0" grpId="0"/>
      <p:bldP spid="11" grpId="0"/>
      <p:bldP spid="12"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ightline_Segmen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600200"/>
            <a:ext cx="6096000" cy="4572000"/>
          </a:xfrm>
          <a:prstGeom prst="rect">
            <a:avLst/>
          </a:prstGeom>
        </p:spPr>
      </p:pic>
    </p:spTree>
    <p:extLst>
      <p:ext uri="{BB962C8B-B14F-4D97-AF65-F5344CB8AC3E}">
        <p14:creationId xmlns:p14="http://schemas.microsoft.com/office/powerpoint/2010/main" val="1310028908"/>
      </p:ext>
    </p:extLst>
  </p:cSld>
  <p:clrMapOvr>
    <a:masterClrMapping/>
  </p:clrMapOvr>
  <mc:AlternateContent xmlns:mc="http://schemas.openxmlformats.org/markup-compatibility/2006" xmlns:p14="http://schemas.microsoft.com/office/powerpoint/2010/main">
    <mc:Choice Requires="p14">
      <p:transition spd="med" p14:dur="700" advTm="626">
        <p:fade/>
      </p:transition>
    </mc:Choice>
    <mc:Fallback xmlns="">
      <p:transition spd="med" advTm="6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6200" y="1465285"/>
            <a:ext cx="3628493" cy="5392716"/>
          </a:xfrm>
          <a:prstGeom prst="rect">
            <a:avLst/>
          </a:prstGeom>
          <a:solidFill>
            <a:srgbClr val="005EA4">
              <a:alpha val="1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t>Could FMD Occur in the U.S.?</a:t>
            </a:r>
            <a:endParaRPr lang="en-US" dirty="0"/>
          </a:p>
        </p:txBody>
      </p:sp>
      <p:sp>
        <p:nvSpPr>
          <p:cNvPr id="8" name="Rounded Rectangle 7"/>
          <p:cNvSpPr/>
          <p:nvPr/>
        </p:nvSpPr>
        <p:spPr>
          <a:xfrm>
            <a:off x="5410200" y="1573887"/>
            <a:ext cx="3470838" cy="723900"/>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It already has</a:t>
            </a:r>
          </a:p>
        </p:txBody>
      </p:sp>
      <p:pic>
        <p:nvPicPr>
          <p:cNvPr id="1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506" t="2562" r="4180" b="703"/>
          <a:stretch/>
        </p:blipFill>
        <p:spPr bwMode="auto">
          <a:xfrm>
            <a:off x="240726" y="1575340"/>
            <a:ext cx="3280722" cy="3988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SCN_0048.pdf - Adobe Reade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4442" t="17667" r="13116" b="16335"/>
          <a:stretch>
            <a:fillRect/>
          </a:stretch>
        </p:blipFill>
        <p:spPr bwMode="auto">
          <a:xfrm>
            <a:off x="457200" y="1654561"/>
            <a:ext cx="2746711" cy="398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92881" y="2669626"/>
            <a:ext cx="3747523" cy="2429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a:off x="4731569" y="3526991"/>
            <a:ext cx="3302076" cy="442674"/>
          </a:xfrm>
          <a:prstGeom prst="roundRect">
            <a:avLst/>
          </a:prstGeom>
          <a:solidFill>
            <a:srgbClr val="5C99C6"/>
          </a:solidFill>
        </p:spPr>
        <p:txBody>
          <a:bodyPr wrap="none">
            <a:spAutoFit/>
          </a:bodyPr>
          <a:lstStyle/>
          <a:p>
            <a:pPr>
              <a:spcBef>
                <a:spcPct val="50000"/>
              </a:spcBef>
            </a:pPr>
            <a:r>
              <a:rPr lang="en-US" alt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FMD outbreak, US 1914</a:t>
            </a:r>
          </a:p>
        </p:txBody>
      </p:sp>
      <p:pic>
        <p:nvPicPr>
          <p:cNvPr id="12"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551"/>
          <a:stretch/>
        </p:blipFill>
        <p:spPr bwMode="auto">
          <a:xfrm>
            <a:off x="4219277" y="4559899"/>
            <a:ext cx="3150419" cy="2131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a:off x="1155029" y="5247204"/>
            <a:ext cx="3903925" cy="783193"/>
          </a:xfrm>
          <a:prstGeom prst="roundRect">
            <a:avLst/>
          </a:prstGeom>
          <a:solidFill>
            <a:srgbClr val="5C99C6"/>
          </a:solidFill>
        </p:spPr>
        <p:txBody>
          <a:bodyPr wrap="square">
            <a:spAutoFit/>
          </a:bodyPr>
          <a:lstStyle/>
          <a:p>
            <a:pPr algn="ctr">
              <a:spcBef>
                <a:spcPct val="50000"/>
              </a:spcBef>
            </a:pPr>
            <a:r>
              <a:rPr lang="en-US" alt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California FMD Outbreaks 1924 &amp; 1929</a:t>
            </a:r>
          </a:p>
        </p:txBody>
      </p:sp>
    </p:spTree>
    <p:custDataLst>
      <p:tags r:id="rId1"/>
    </p:custDataLst>
    <p:extLst>
      <p:ext uri="{BB962C8B-B14F-4D97-AF65-F5344CB8AC3E}">
        <p14:creationId xmlns:p14="http://schemas.microsoft.com/office/powerpoint/2010/main" val="4220601304"/>
      </p:ext>
    </p:extLst>
  </p:cSld>
  <p:clrMapOvr>
    <a:masterClrMapping/>
  </p:clrMapOvr>
  <mc:AlternateContent xmlns:mc="http://schemas.openxmlformats.org/markup-compatibility/2006" xmlns:p14="http://schemas.microsoft.com/office/powerpoint/2010/main">
    <mc:Choice Requires="p14">
      <p:transition spd="med" p14:dur="700" advTm="24683">
        <p:fade/>
      </p:transition>
    </mc:Choice>
    <mc:Fallback xmlns="">
      <p:transition spd="med" advTm="24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8" grpId="0" animBg="1"/>
      <p:bldP spid="11" grpId="0" animBg="1"/>
      <p:bldP spid="11"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14400" y="152400"/>
            <a:ext cx="10972800" cy="1143000"/>
          </a:xfrm>
        </p:spPr>
        <p:txBody>
          <a:bodyPr/>
          <a:lstStyle/>
          <a:p>
            <a:r>
              <a:rPr lang="en-US" dirty="0" smtClean="0"/>
              <a:t>Could FMD Occur in the U.S.?</a:t>
            </a:r>
            <a:endParaRPr lang="en-US" dirty="0"/>
          </a:p>
        </p:txBody>
      </p:sp>
      <p:sp>
        <p:nvSpPr>
          <p:cNvPr id="6" name="Rounded Rectangle 5"/>
          <p:cNvSpPr/>
          <p:nvPr/>
        </p:nvSpPr>
        <p:spPr>
          <a:xfrm>
            <a:off x="4993672" y="1737705"/>
            <a:ext cx="3946732" cy="2072313"/>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Foot and </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mouth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today would spread much faster than in the past</a:t>
            </a:r>
          </a:p>
        </p:txBody>
      </p:sp>
      <p:sp>
        <p:nvSpPr>
          <p:cNvPr id="7" name="Rounded Rectangle 6"/>
          <p:cNvSpPr/>
          <p:nvPr/>
        </p:nvSpPr>
        <p:spPr>
          <a:xfrm>
            <a:off x="4993672" y="4025379"/>
            <a:ext cx="3946732" cy="1613421"/>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Every hour undetected = $565 million</a:t>
            </a:r>
          </a:p>
        </p:txBody>
      </p:sp>
      <p:pic>
        <p:nvPicPr>
          <p:cNvPr id="8" name="Picture 7"/>
          <p:cNvPicPr>
            <a:picLocks noChangeAspect="1"/>
          </p:cNvPicPr>
          <p:nvPr/>
        </p:nvPicPr>
        <p:blipFill>
          <a:blip r:embed="rId3"/>
          <a:stretch>
            <a:fillRect/>
          </a:stretch>
        </p:blipFill>
        <p:spPr>
          <a:xfrm>
            <a:off x="65566" y="1217710"/>
            <a:ext cx="4262642" cy="4267201"/>
          </a:xfrm>
          <a:prstGeom prst="rect">
            <a:avLst/>
          </a:prstGeom>
        </p:spPr>
      </p:pic>
      <p:pic>
        <p:nvPicPr>
          <p:cNvPr id="9" name="Picture 8"/>
          <p:cNvPicPr>
            <a:picLocks noChangeAspect="1"/>
          </p:cNvPicPr>
          <p:nvPr/>
        </p:nvPicPr>
        <p:blipFill rotWithShape="1">
          <a:blip r:embed="rId4"/>
          <a:srcRect t="5403"/>
          <a:stretch/>
        </p:blipFill>
        <p:spPr>
          <a:xfrm>
            <a:off x="304800" y="4436168"/>
            <a:ext cx="4364560" cy="153029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324600" y="5331023"/>
            <a:ext cx="4800600" cy="307777"/>
          </a:xfrm>
          <a:prstGeom prst="rect">
            <a:avLst/>
          </a:prstGeom>
        </p:spPr>
        <p:txBody>
          <a:bodyPr wrap="square">
            <a:spAutoFit/>
          </a:bodyPr>
          <a:lstStyle/>
          <a:p>
            <a:r>
              <a:rPr lang="en-US"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Carpenter et. al. 2011</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464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ezoid 9"/>
          <p:cNvSpPr/>
          <p:nvPr/>
        </p:nvSpPr>
        <p:spPr>
          <a:xfrm rot="16200000">
            <a:off x="3611881" y="1954530"/>
            <a:ext cx="1920240" cy="2400301"/>
          </a:xfrm>
          <a:prstGeom prst="trapezoid">
            <a:avLst>
              <a:gd name="adj" fmla="val 3214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title"/>
          </p:nvPr>
        </p:nvSpPr>
        <p:spPr/>
        <p:txBody>
          <a:bodyPr>
            <a:normAutofit fontScale="90000"/>
          </a:bodyPr>
          <a:lstStyle/>
          <a:p>
            <a:r>
              <a:rPr lang="en-US" dirty="0"/>
              <a:t>U.S. Regulatory Actions for FMD</a:t>
            </a:r>
          </a:p>
        </p:txBody>
      </p:sp>
      <p:pic>
        <p:nvPicPr>
          <p:cNvPr id="5" name="Picture 2" descr="heat wave 2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 y="2214010"/>
            <a:ext cx="291465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68631" y="4314825"/>
            <a:ext cx="2914649" cy="514350"/>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Depopulation</a:t>
            </a:r>
          </a:p>
        </p:txBody>
      </p:sp>
      <p:sp>
        <p:nvSpPr>
          <p:cNvPr id="7" name="Striped Right Arrow 6"/>
          <p:cNvSpPr/>
          <p:nvPr/>
        </p:nvSpPr>
        <p:spPr>
          <a:xfrm>
            <a:off x="3886200" y="2757488"/>
            <a:ext cx="1600200" cy="771525"/>
          </a:xfrm>
          <a:prstGeom prst="stripedRightArrow">
            <a:avLst>
              <a:gd name="adj1" fmla="val 55334"/>
              <a:gd name="adj2" fmla="val 85111"/>
            </a:avLst>
          </a:prstGeom>
          <a:solidFill>
            <a:srgbClr val="C86B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8" name="Rounded Rectangle 7"/>
          <p:cNvSpPr/>
          <p:nvPr/>
        </p:nvSpPr>
        <p:spPr>
          <a:xfrm>
            <a:off x="5772151" y="4314825"/>
            <a:ext cx="2914649" cy="514350"/>
          </a:xfrm>
          <a:prstGeom prst="roundRect">
            <a:avLst/>
          </a:prstGeom>
          <a:solidFill>
            <a:srgbClr val="5C9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Vaccination</a:t>
            </a:r>
          </a:p>
        </p:txBody>
      </p:sp>
      <p:pic>
        <p:nvPicPr>
          <p:cNvPr id="9" name="Picture 4" descr="http://o.aolcdn.com/photo-hub/news_gallery/7/0/700662/1294167452843.JPEG"/>
          <p:cNvPicPr>
            <a:picLocks noChangeAspect="1" noChangeArrowheads="1"/>
          </p:cNvPicPr>
          <p:nvPr/>
        </p:nvPicPr>
        <p:blipFill rotWithShape="1">
          <a:blip r:embed="rId4">
            <a:extLst>
              <a:ext uri="{28A0092B-C50C-407E-A947-70E740481C1C}">
                <a14:useLocalDpi xmlns:a14="http://schemas.microsoft.com/office/drawing/2010/main" val="0"/>
              </a:ext>
            </a:extLst>
          </a:blip>
          <a:srcRect r="15683"/>
          <a:stretch/>
        </p:blipFill>
        <p:spPr bwMode="auto">
          <a:xfrm>
            <a:off x="5772150" y="2171700"/>
            <a:ext cx="291465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Globe.svg"/>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857500" y="2148839"/>
            <a:ext cx="3377565" cy="3377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6" descr="Foot and Mouth pyre at Kirkbride"/>
          <p:cNvPicPr>
            <a:picLocks noChangeAspect="1" noChangeArrowheads="1"/>
          </p:cNvPicPr>
          <p:nvPr/>
        </p:nvPicPr>
        <p:blipFill>
          <a:blip r:embed="rId7">
            <a:extLst>
              <a:ext uri="{28A0092B-C50C-407E-A947-70E740481C1C}">
                <a14:useLocalDpi xmlns:a14="http://schemas.microsoft.com/office/drawing/2010/main" val="0"/>
              </a:ext>
            </a:extLst>
          </a:blip>
          <a:srcRect l="8481" b="20848"/>
          <a:stretch>
            <a:fillRect/>
          </a:stretch>
        </p:blipFill>
        <p:spPr bwMode="auto">
          <a:xfrm>
            <a:off x="1215866" y="1636345"/>
            <a:ext cx="6712268" cy="40024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2275" y="1790792"/>
            <a:ext cx="5013485" cy="3257274"/>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1304" y="3914988"/>
            <a:ext cx="1267301" cy="75538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0516" y="1869166"/>
            <a:ext cx="4885442" cy="3174084"/>
          </a:xfrm>
          <a:prstGeom prst="rect">
            <a:avLst/>
          </a:prstGeom>
        </p:spPr>
      </p:pic>
    </p:spTree>
    <p:extLst>
      <p:ext uri="{BB962C8B-B14F-4D97-AF65-F5344CB8AC3E}">
        <p14:creationId xmlns:p14="http://schemas.microsoft.com/office/powerpoint/2010/main" val="3264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xit" presetSubtype="0" fill="hold" nodeType="withEffect">
                                  <p:stCondLst>
                                    <p:cond delay="0"/>
                                  </p:stCondLst>
                                  <p:childTnLst>
                                    <p:animEffect transition="out" filter="fade">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21" presetClass="entr" presetSubtype="1"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heel(1)">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xit" presetSubtype="0" fill="hold"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2.3|2.5|3|2.9"/>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1.1|3.1|3.3"/>
</p:tagLst>
</file>

<file path=ppt/tags/tag12.xml><?xml version="1.0" encoding="utf-8"?>
<p:tagLst xmlns:a="http://schemas.openxmlformats.org/drawingml/2006/main" xmlns:r="http://schemas.openxmlformats.org/officeDocument/2006/relationships" xmlns:p="http://schemas.openxmlformats.org/presentationml/2006/main">
  <p:tag name="TIMING" val="|0.6|2.7|2.5"/>
</p:tagLst>
</file>

<file path=ppt/tags/tag2.xml><?xml version="1.0" encoding="utf-8"?>
<p:tagLst xmlns:a="http://schemas.openxmlformats.org/drawingml/2006/main" xmlns:r="http://schemas.openxmlformats.org/officeDocument/2006/relationships" xmlns:p="http://schemas.openxmlformats.org/presentationml/2006/main">
  <p:tag name="TIMING" val="|0.9|1.6|2.4|2.5|3.4|2.4"/>
</p:tagLst>
</file>

<file path=ppt/tags/tag3.xml><?xml version="1.0" encoding="utf-8"?>
<p:tagLst xmlns:a="http://schemas.openxmlformats.org/drawingml/2006/main" xmlns:r="http://schemas.openxmlformats.org/officeDocument/2006/relationships" xmlns:p="http://schemas.openxmlformats.org/presentationml/2006/main">
  <p:tag name="TIMING" val="|0.7|1.9|2.7|3.2"/>
</p:tagLst>
</file>

<file path=ppt/tags/tag4.xml><?xml version="1.0" encoding="utf-8"?>
<p:tagLst xmlns:a="http://schemas.openxmlformats.org/drawingml/2006/main" xmlns:r="http://schemas.openxmlformats.org/officeDocument/2006/relationships" xmlns:p="http://schemas.openxmlformats.org/presentationml/2006/main">
  <p:tag name="TIMING" val="|1.5|2.9|2.8|2.2|3.2|3.4|3.2"/>
</p:tagLst>
</file>

<file path=ppt/tags/tag5.xml><?xml version="1.0" encoding="utf-8"?>
<p:tagLst xmlns:a="http://schemas.openxmlformats.org/drawingml/2006/main" xmlns:r="http://schemas.openxmlformats.org/officeDocument/2006/relationships" xmlns:p="http://schemas.openxmlformats.org/presentationml/2006/main">
  <p:tag name="TIMING" val="|1|1.6|3.2|2.1|2.1|2.6"/>
</p:tagLst>
</file>

<file path=ppt/tags/tag6.xml><?xml version="1.0" encoding="utf-8"?>
<p:tagLst xmlns:a="http://schemas.openxmlformats.org/drawingml/2006/main" xmlns:r="http://schemas.openxmlformats.org/officeDocument/2006/relationships" xmlns:p="http://schemas.openxmlformats.org/presentationml/2006/main">
  <p:tag name="TIMING" val="|1.1|2.1|4.1|3.8|3.9|1.8|2.2|3.3|2|3"/>
</p:tagLst>
</file>

<file path=ppt/tags/tag7.xml><?xml version="1.0" encoding="utf-8"?>
<p:tagLst xmlns:a="http://schemas.openxmlformats.org/drawingml/2006/main" xmlns:r="http://schemas.openxmlformats.org/officeDocument/2006/relationships" xmlns:p="http://schemas.openxmlformats.org/presentationml/2006/main">
  <p:tag name="TIMING" val="|0.7|2.3|2.1|3|1.9|3|2.2|3.7|3.1|1.1|3.5|2.7"/>
</p:tagLst>
</file>

<file path=ppt/tags/tag8.xml><?xml version="1.0" encoding="utf-8"?>
<p:tagLst xmlns:a="http://schemas.openxmlformats.org/drawingml/2006/main" xmlns:r="http://schemas.openxmlformats.org/officeDocument/2006/relationships" xmlns:p="http://schemas.openxmlformats.org/presentationml/2006/main">
  <p:tag name="TIMING" val="|0.8|1.4|2.9|2.3|3.2|3.1|1.2"/>
</p:tagLst>
</file>

<file path=ppt/tags/tag9.xml><?xml version="1.0" encoding="utf-8"?>
<p:tagLst xmlns:a="http://schemas.openxmlformats.org/drawingml/2006/main" xmlns:r="http://schemas.openxmlformats.org/officeDocument/2006/relationships" xmlns:p="http://schemas.openxmlformats.org/presentationml/2006/main">
  <p:tag name="TIMING" val="|1|2|5.8|2.8"/>
</p:tagLst>
</file>

<file path=ppt/theme/theme1.xml><?xml version="1.0" encoding="utf-8"?>
<a:theme xmlns:a="http://schemas.openxmlformats.org/drawingml/2006/main" name="2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9762</TotalTime>
  <Words>1779</Words>
  <Application>Microsoft Office PowerPoint</Application>
  <PresentationFormat>On-screen Show (4:3)</PresentationFormat>
  <Paragraphs>141</Paragraphs>
  <Slides>23</Slides>
  <Notes>23</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Calibri</vt:lpstr>
      <vt:lpstr>Monotype Sorts</vt:lpstr>
      <vt:lpstr>Times</vt:lpstr>
      <vt:lpstr>Verdana</vt:lpstr>
      <vt:lpstr>2_Office Theme</vt:lpstr>
      <vt:lpstr>Image</vt:lpstr>
      <vt:lpstr>Foot and Mouth Disease</vt:lpstr>
      <vt:lpstr>What will this video cover?</vt:lpstr>
      <vt:lpstr>Foot and Mouth Disease Virus</vt:lpstr>
      <vt:lpstr>PowerPoint Presentation</vt:lpstr>
      <vt:lpstr>Foot and Mouth Disease in UK 2001</vt:lpstr>
      <vt:lpstr>PowerPoint Presentation</vt:lpstr>
      <vt:lpstr>Could FMD Occur in the U.S.?</vt:lpstr>
      <vt:lpstr>Could FMD Occur in the U.S.?</vt:lpstr>
      <vt:lpstr>U.S. Regulatory Actions for FMD</vt:lpstr>
      <vt:lpstr>FMD Around the World</vt:lpstr>
      <vt:lpstr>FMD Around the World</vt:lpstr>
      <vt:lpstr>PowerPoint Presentation</vt:lpstr>
      <vt:lpstr>PowerPoint Presentation</vt:lpstr>
      <vt:lpstr>PowerPoint Presentation</vt:lpstr>
      <vt:lpstr>How is FMD Spread?</vt:lpstr>
      <vt:lpstr>PowerPoint Presentation</vt:lpstr>
      <vt:lpstr>FMD can be Carried on Equipment</vt:lpstr>
      <vt:lpstr>FMD can be Carried on Equipment</vt:lpstr>
      <vt:lpstr>Protecting Your Herd</vt:lpstr>
      <vt:lpstr>Protecting Your Herd</vt:lpstr>
      <vt:lpstr>Control Areas and  Movement Restrictions</vt:lpstr>
      <vt:lpstr>The Secure Milk Supply Plan</vt:lpstr>
      <vt:lpstr>Yes, You Can Protect Your Herd</vt:lpstr>
    </vt:vector>
  </TitlesOfParts>
  <Company>USDA APHIS VS CEAH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SMS Template</dc:title>
  <dc:creator>Center for Food Security and Public Health, Iowa State University</dc:creator>
  <cp:lastModifiedBy>Gregory Wlusiak</cp:lastModifiedBy>
  <cp:revision>183</cp:revision>
  <dcterms:created xsi:type="dcterms:W3CDTF">2008-05-19T18:00:52Z</dcterms:created>
  <dcterms:modified xsi:type="dcterms:W3CDTF">2016-05-03T17:04:18Z</dcterms:modified>
</cp:coreProperties>
</file>